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7" r:id="rId1"/>
  </p:sldMasterIdLst>
  <p:sldIdLst>
    <p:sldId id="257" r:id="rId2"/>
    <p:sldId id="280" r:id="rId3"/>
    <p:sldId id="273" r:id="rId4"/>
    <p:sldId id="281" r:id="rId5"/>
    <p:sldId id="276" r:id="rId6"/>
    <p:sldId id="272" r:id="rId7"/>
    <p:sldId id="259" r:id="rId8"/>
    <p:sldId id="261" r:id="rId9"/>
    <p:sldId id="262" r:id="rId10"/>
    <p:sldId id="287" r:id="rId11"/>
    <p:sldId id="288" r:id="rId12"/>
    <p:sldId id="284" r:id="rId13"/>
    <p:sldId id="285" r:id="rId14"/>
    <p:sldId id="286" r:id="rId15"/>
    <p:sldId id="277" r:id="rId16"/>
    <p:sldId id="278" r:id="rId17"/>
    <p:sldId id="279" r:id="rId18"/>
    <p:sldId id="260" r:id="rId19"/>
    <p:sldId id="256" r:id="rId20"/>
    <p:sldId id="258" r:id="rId21"/>
    <p:sldId id="263" r:id="rId22"/>
    <p:sldId id="264" r:id="rId23"/>
    <p:sldId id="265" r:id="rId24"/>
    <p:sldId id="266" r:id="rId25"/>
    <p:sldId id="267" r:id="rId26"/>
    <p:sldId id="268" r:id="rId27"/>
    <p:sldId id="270" r:id="rId28"/>
    <p:sldId id="271"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1" d="100"/>
          <a:sy n="111" d="100"/>
        </p:scale>
        <p:origin x="5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B7D684-CA4F-40AE-A9BA-1A16BBAD17EF}"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E75D27FA-1703-475D-8B58-70E0ACDBF418}">
      <dgm:prSet/>
      <dgm:spPr/>
      <dgm:t>
        <a:bodyPr/>
        <a:lstStyle/>
        <a:p>
          <a:r>
            <a:rPr lang="en-US"/>
            <a:t>USBC League Cards – named and blank</a:t>
          </a:r>
        </a:p>
      </dgm:t>
    </dgm:pt>
    <dgm:pt modelId="{66DA2242-F9DA-43F9-9255-8A190294EE61}" type="parTrans" cxnId="{45602D7E-74EF-4E83-9F14-6FEFE017EA78}">
      <dgm:prSet/>
      <dgm:spPr/>
      <dgm:t>
        <a:bodyPr/>
        <a:lstStyle/>
        <a:p>
          <a:endParaRPr lang="en-US"/>
        </a:p>
      </dgm:t>
    </dgm:pt>
    <dgm:pt modelId="{413B8BFC-939A-4D83-BB12-D87E5403FA69}" type="sibTrans" cxnId="{45602D7E-74EF-4E83-9F14-6FEFE017EA78}">
      <dgm:prSet/>
      <dgm:spPr/>
      <dgm:t>
        <a:bodyPr/>
        <a:lstStyle/>
        <a:p>
          <a:endParaRPr lang="en-US"/>
        </a:p>
      </dgm:t>
    </dgm:pt>
    <dgm:pt modelId="{497458B4-E60F-45BE-9407-97BDEC289D36}">
      <dgm:prSet/>
      <dgm:spPr/>
      <dgm:t>
        <a:bodyPr/>
        <a:lstStyle/>
        <a:p>
          <a:r>
            <a:rPr lang="en-US"/>
            <a:t>USBC Awards Form</a:t>
          </a:r>
        </a:p>
      </dgm:t>
    </dgm:pt>
    <dgm:pt modelId="{C25D4FC2-B2A9-4E59-98DA-687BC251A7DD}" type="parTrans" cxnId="{C42C0C6A-C117-4C6C-8BC6-9AC16C18AA57}">
      <dgm:prSet/>
      <dgm:spPr/>
      <dgm:t>
        <a:bodyPr/>
        <a:lstStyle/>
        <a:p>
          <a:endParaRPr lang="en-US"/>
        </a:p>
      </dgm:t>
    </dgm:pt>
    <dgm:pt modelId="{EA0BFCDC-D7A2-4EA9-A4C7-44E671028B7B}" type="sibTrans" cxnId="{C42C0C6A-C117-4C6C-8BC6-9AC16C18AA57}">
      <dgm:prSet/>
      <dgm:spPr/>
      <dgm:t>
        <a:bodyPr/>
        <a:lstStyle/>
        <a:p>
          <a:endParaRPr lang="en-US"/>
        </a:p>
      </dgm:t>
    </dgm:pt>
    <dgm:pt modelId="{2CF8BE83-02A0-45CE-805E-D93D0EF664A9}">
      <dgm:prSet/>
      <dgm:spPr/>
      <dgm:t>
        <a:bodyPr/>
        <a:lstStyle/>
        <a:p>
          <a:r>
            <a:rPr lang="en-US"/>
            <a:t>Tournaments Schedule: Please announce at each league session.</a:t>
          </a:r>
        </a:p>
      </dgm:t>
    </dgm:pt>
    <dgm:pt modelId="{1A365CBE-833C-47E5-805D-636E165198C8}" type="parTrans" cxnId="{9FF9AE28-27D0-45A7-9596-2645478EFF1A}">
      <dgm:prSet/>
      <dgm:spPr/>
      <dgm:t>
        <a:bodyPr/>
        <a:lstStyle/>
        <a:p>
          <a:endParaRPr lang="en-US"/>
        </a:p>
      </dgm:t>
    </dgm:pt>
    <dgm:pt modelId="{088A266A-0AAC-4F92-A981-8D2C86503811}" type="sibTrans" cxnId="{9FF9AE28-27D0-45A7-9596-2645478EFF1A}">
      <dgm:prSet/>
      <dgm:spPr/>
      <dgm:t>
        <a:bodyPr/>
        <a:lstStyle/>
        <a:p>
          <a:endParaRPr lang="en-US"/>
        </a:p>
      </dgm:t>
    </dgm:pt>
    <dgm:pt modelId="{BE1B6AB7-EEE5-435E-93CF-FCFECF421615}">
      <dgm:prSet/>
      <dgm:spPr/>
      <dgm:t>
        <a:bodyPr/>
        <a:lstStyle/>
        <a:p>
          <a:r>
            <a:rPr lang="en-US"/>
            <a:t>Awards word doc</a:t>
          </a:r>
        </a:p>
      </dgm:t>
    </dgm:pt>
    <dgm:pt modelId="{79CD0B07-3088-4655-9C8B-B0D945C444A7}" type="parTrans" cxnId="{6B1FD788-2DE4-4133-B97C-2EE0D7A73D0B}">
      <dgm:prSet/>
      <dgm:spPr/>
      <dgm:t>
        <a:bodyPr/>
        <a:lstStyle/>
        <a:p>
          <a:endParaRPr lang="en-US"/>
        </a:p>
      </dgm:t>
    </dgm:pt>
    <dgm:pt modelId="{A3DC2E04-8DAC-4325-AA71-9A5635EA21E4}" type="sibTrans" cxnId="{6B1FD788-2DE4-4133-B97C-2EE0D7A73D0B}">
      <dgm:prSet/>
      <dgm:spPr/>
      <dgm:t>
        <a:bodyPr/>
        <a:lstStyle/>
        <a:p>
          <a:endParaRPr lang="en-US"/>
        </a:p>
      </dgm:t>
    </dgm:pt>
    <dgm:pt modelId="{9D162CFC-F7E0-464C-AA4A-F908F667BF38}">
      <dgm:prSet/>
      <dgm:spPr/>
      <dgm:t>
        <a:bodyPr/>
        <a:lstStyle/>
        <a:p>
          <a:r>
            <a:rPr lang="en-US"/>
            <a:t>Rule changes</a:t>
          </a:r>
        </a:p>
      </dgm:t>
    </dgm:pt>
    <dgm:pt modelId="{36573DAA-0F0C-4B52-A770-94BD992EA536}" type="parTrans" cxnId="{BA903C47-A830-4BC6-9E24-0EF838697781}">
      <dgm:prSet/>
      <dgm:spPr/>
      <dgm:t>
        <a:bodyPr/>
        <a:lstStyle/>
        <a:p>
          <a:endParaRPr lang="en-US"/>
        </a:p>
      </dgm:t>
    </dgm:pt>
    <dgm:pt modelId="{DEB98B0B-CB18-4BF5-B82A-4E0B61803F37}" type="sibTrans" cxnId="{BA903C47-A830-4BC6-9E24-0EF838697781}">
      <dgm:prSet/>
      <dgm:spPr/>
      <dgm:t>
        <a:bodyPr/>
        <a:lstStyle/>
        <a:p>
          <a:endParaRPr lang="en-US"/>
        </a:p>
      </dgm:t>
    </dgm:pt>
    <dgm:pt modelId="{8EBA385D-F5D0-4881-A589-3B3FA5DE137A}">
      <dgm:prSet/>
      <dgm:spPr/>
      <dgm:t>
        <a:bodyPr/>
        <a:lstStyle/>
        <a:p>
          <a:r>
            <a:rPr lang="en-US"/>
            <a:t>USBC RuleBook</a:t>
          </a:r>
        </a:p>
      </dgm:t>
    </dgm:pt>
    <dgm:pt modelId="{91FCB939-0846-4967-9224-9514EB51D583}" type="parTrans" cxnId="{B069F815-8DBA-41A4-AE98-A272A11E74A0}">
      <dgm:prSet/>
      <dgm:spPr/>
      <dgm:t>
        <a:bodyPr/>
        <a:lstStyle/>
        <a:p>
          <a:endParaRPr lang="en-US"/>
        </a:p>
      </dgm:t>
    </dgm:pt>
    <dgm:pt modelId="{DC9E7BAD-14F3-4466-850D-32DD40AE5A60}" type="sibTrans" cxnId="{B069F815-8DBA-41A4-AE98-A272A11E74A0}">
      <dgm:prSet/>
      <dgm:spPr/>
      <dgm:t>
        <a:bodyPr/>
        <a:lstStyle/>
        <a:p>
          <a:endParaRPr lang="en-US"/>
        </a:p>
      </dgm:t>
    </dgm:pt>
    <dgm:pt modelId="{025BA99E-9ED4-4539-9220-45CF8C4E30CC}">
      <dgm:prSet/>
      <dgm:spPr/>
      <dgm:t>
        <a:bodyPr/>
        <a:lstStyle/>
        <a:p>
          <a:r>
            <a:rPr lang="en-US"/>
            <a:t>NUUSBCA Yearbook</a:t>
          </a:r>
        </a:p>
      </dgm:t>
    </dgm:pt>
    <dgm:pt modelId="{527DBB5A-9D6D-4DCD-8534-41BC00576E48}" type="parTrans" cxnId="{D4622522-58A9-48F4-8E2E-4FE88E6116F0}">
      <dgm:prSet/>
      <dgm:spPr/>
      <dgm:t>
        <a:bodyPr/>
        <a:lstStyle/>
        <a:p>
          <a:endParaRPr lang="en-US"/>
        </a:p>
      </dgm:t>
    </dgm:pt>
    <dgm:pt modelId="{44116689-918B-4275-93A6-7A42DB664138}" type="sibTrans" cxnId="{D4622522-58A9-48F4-8E2E-4FE88E6116F0}">
      <dgm:prSet/>
      <dgm:spPr/>
      <dgm:t>
        <a:bodyPr/>
        <a:lstStyle/>
        <a:p>
          <a:endParaRPr lang="en-US"/>
        </a:p>
      </dgm:t>
    </dgm:pt>
    <dgm:pt modelId="{ED9AF4BD-0464-4651-8FF5-816451B66233}">
      <dgm:prSet/>
      <dgm:spPr/>
      <dgm:t>
        <a:bodyPr/>
        <a:lstStyle/>
        <a:p>
          <a:r>
            <a:rPr lang="en-US"/>
            <a:t>CDE software awards</a:t>
          </a:r>
        </a:p>
      </dgm:t>
    </dgm:pt>
    <dgm:pt modelId="{B1D57756-6DB6-4443-86B7-7A8DA5341203}" type="parTrans" cxnId="{0CE2473C-5A34-4E5A-91FE-957439008700}">
      <dgm:prSet/>
      <dgm:spPr/>
      <dgm:t>
        <a:bodyPr/>
        <a:lstStyle/>
        <a:p>
          <a:endParaRPr lang="en-US"/>
        </a:p>
      </dgm:t>
    </dgm:pt>
    <dgm:pt modelId="{625A29B4-B9FB-4092-B9BC-576AC72B7C20}" type="sibTrans" cxnId="{0CE2473C-5A34-4E5A-91FE-957439008700}">
      <dgm:prSet/>
      <dgm:spPr/>
      <dgm:t>
        <a:bodyPr/>
        <a:lstStyle/>
        <a:p>
          <a:endParaRPr lang="en-US"/>
        </a:p>
      </dgm:t>
    </dgm:pt>
    <dgm:pt modelId="{5EB7FF10-6137-4FB8-8ACC-20870A03DBB3}">
      <dgm:prSet/>
      <dgm:spPr/>
      <dgm:t>
        <a:bodyPr/>
        <a:lstStyle/>
        <a:p>
          <a:r>
            <a:rPr lang="en-US" dirty="0"/>
            <a:t>AVAILABLE ON THE WEBSITE: FORMS</a:t>
          </a:r>
        </a:p>
      </dgm:t>
    </dgm:pt>
    <dgm:pt modelId="{B5663805-1F1F-4367-997F-D27B5F9E8973}" type="sibTrans" cxnId="{C253FFB2-A46A-4CFC-9EFB-4B0C146DA4E5}">
      <dgm:prSet/>
      <dgm:spPr/>
      <dgm:t>
        <a:bodyPr/>
        <a:lstStyle/>
        <a:p>
          <a:endParaRPr lang="en-US"/>
        </a:p>
      </dgm:t>
    </dgm:pt>
    <dgm:pt modelId="{5DCF0C1D-8B6E-4DF6-BE4F-3B7E5E87A5BA}" type="parTrans" cxnId="{C253FFB2-A46A-4CFC-9EFB-4B0C146DA4E5}">
      <dgm:prSet/>
      <dgm:spPr/>
      <dgm:t>
        <a:bodyPr/>
        <a:lstStyle/>
        <a:p>
          <a:endParaRPr lang="en-US"/>
        </a:p>
      </dgm:t>
    </dgm:pt>
    <dgm:pt modelId="{DDE295B7-1816-4A41-B361-0388B6F363BB}" type="pres">
      <dgm:prSet presAssocID="{42B7D684-CA4F-40AE-A9BA-1A16BBAD17EF}" presName="linear" presStyleCnt="0">
        <dgm:presLayoutVars>
          <dgm:animLvl val="lvl"/>
          <dgm:resizeHandles val="exact"/>
        </dgm:presLayoutVars>
      </dgm:prSet>
      <dgm:spPr/>
    </dgm:pt>
    <dgm:pt modelId="{8FC08E98-F48F-4070-8573-C50734A78C3D}" type="pres">
      <dgm:prSet presAssocID="{E75D27FA-1703-475D-8B58-70E0ACDBF418}" presName="parentText" presStyleLbl="node1" presStyleIdx="0" presStyleCnt="4">
        <dgm:presLayoutVars>
          <dgm:chMax val="0"/>
          <dgm:bulletEnabled val="1"/>
        </dgm:presLayoutVars>
      </dgm:prSet>
      <dgm:spPr/>
    </dgm:pt>
    <dgm:pt modelId="{8AD80E69-2772-4D0E-95B1-E6455103AF79}" type="pres">
      <dgm:prSet presAssocID="{413B8BFC-939A-4D83-BB12-D87E5403FA69}" presName="spacer" presStyleCnt="0"/>
      <dgm:spPr/>
    </dgm:pt>
    <dgm:pt modelId="{30F35AC0-ED0A-4B69-A0FA-7525DF572263}" type="pres">
      <dgm:prSet presAssocID="{497458B4-E60F-45BE-9407-97BDEC289D36}" presName="parentText" presStyleLbl="node1" presStyleIdx="1" presStyleCnt="4">
        <dgm:presLayoutVars>
          <dgm:chMax val="0"/>
          <dgm:bulletEnabled val="1"/>
        </dgm:presLayoutVars>
      </dgm:prSet>
      <dgm:spPr/>
    </dgm:pt>
    <dgm:pt modelId="{02219974-F728-4529-A4D8-07D31DFECB08}" type="pres">
      <dgm:prSet presAssocID="{EA0BFCDC-D7A2-4EA9-A4C7-44E671028B7B}" presName="spacer" presStyleCnt="0"/>
      <dgm:spPr/>
    </dgm:pt>
    <dgm:pt modelId="{7D52F2CF-12FD-4D24-8088-264B7FA0EEEA}" type="pres">
      <dgm:prSet presAssocID="{2CF8BE83-02A0-45CE-805E-D93D0EF664A9}" presName="parentText" presStyleLbl="node1" presStyleIdx="2" presStyleCnt="4">
        <dgm:presLayoutVars>
          <dgm:chMax val="0"/>
          <dgm:bulletEnabled val="1"/>
        </dgm:presLayoutVars>
      </dgm:prSet>
      <dgm:spPr/>
    </dgm:pt>
    <dgm:pt modelId="{C72F09D0-619A-474D-993D-DDB5A748F33B}" type="pres">
      <dgm:prSet presAssocID="{088A266A-0AAC-4F92-A981-8D2C86503811}" presName="spacer" presStyleCnt="0"/>
      <dgm:spPr/>
    </dgm:pt>
    <dgm:pt modelId="{5C1A8836-08E6-45F2-85F4-A0CA0739A58E}" type="pres">
      <dgm:prSet presAssocID="{5EB7FF10-6137-4FB8-8ACC-20870A03DBB3}" presName="parentText" presStyleLbl="node1" presStyleIdx="3" presStyleCnt="4">
        <dgm:presLayoutVars>
          <dgm:chMax val="0"/>
          <dgm:bulletEnabled val="1"/>
        </dgm:presLayoutVars>
      </dgm:prSet>
      <dgm:spPr/>
    </dgm:pt>
    <dgm:pt modelId="{9A154CFE-47C2-41FC-BBBE-95EA68353741}" type="pres">
      <dgm:prSet presAssocID="{5EB7FF10-6137-4FB8-8ACC-20870A03DBB3}" presName="childText" presStyleLbl="revTx" presStyleIdx="0" presStyleCnt="1">
        <dgm:presLayoutVars>
          <dgm:bulletEnabled val="1"/>
        </dgm:presLayoutVars>
      </dgm:prSet>
      <dgm:spPr/>
    </dgm:pt>
  </dgm:ptLst>
  <dgm:cxnLst>
    <dgm:cxn modelId="{B48D7915-642E-4803-A7DF-92165E0E485B}" type="presOf" srcId="{9D162CFC-F7E0-464C-AA4A-F908F667BF38}" destId="{9A154CFE-47C2-41FC-BBBE-95EA68353741}" srcOrd="0" destOrd="1" presId="urn:microsoft.com/office/officeart/2005/8/layout/vList2"/>
    <dgm:cxn modelId="{B069F815-8DBA-41A4-AE98-A272A11E74A0}" srcId="{5EB7FF10-6137-4FB8-8ACC-20870A03DBB3}" destId="{8EBA385D-F5D0-4881-A589-3B3FA5DE137A}" srcOrd="2" destOrd="0" parTransId="{91FCB939-0846-4967-9224-9514EB51D583}" sibTransId="{DC9E7BAD-14F3-4466-850D-32DD40AE5A60}"/>
    <dgm:cxn modelId="{6D94DE16-0C01-4B04-AA5C-2E348FFBEF74}" type="presOf" srcId="{42B7D684-CA4F-40AE-A9BA-1A16BBAD17EF}" destId="{DDE295B7-1816-4A41-B361-0388B6F363BB}" srcOrd="0" destOrd="0" presId="urn:microsoft.com/office/officeart/2005/8/layout/vList2"/>
    <dgm:cxn modelId="{D4622522-58A9-48F4-8E2E-4FE88E6116F0}" srcId="{5EB7FF10-6137-4FB8-8ACC-20870A03DBB3}" destId="{025BA99E-9ED4-4539-9220-45CF8C4E30CC}" srcOrd="3" destOrd="0" parTransId="{527DBB5A-9D6D-4DCD-8534-41BC00576E48}" sibTransId="{44116689-918B-4275-93A6-7A42DB664138}"/>
    <dgm:cxn modelId="{9FF9AE28-27D0-45A7-9596-2645478EFF1A}" srcId="{42B7D684-CA4F-40AE-A9BA-1A16BBAD17EF}" destId="{2CF8BE83-02A0-45CE-805E-D93D0EF664A9}" srcOrd="2" destOrd="0" parTransId="{1A365CBE-833C-47E5-805D-636E165198C8}" sibTransId="{088A266A-0AAC-4F92-A981-8D2C86503811}"/>
    <dgm:cxn modelId="{0CE2473C-5A34-4E5A-91FE-957439008700}" srcId="{5EB7FF10-6137-4FB8-8ACC-20870A03DBB3}" destId="{ED9AF4BD-0464-4651-8FF5-816451B66233}" srcOrd="4" destOrd="0" parTransId="{B1D57756-6DB6-4443-86B7-7A8DA5341203}" sibTransId="{625A29B4-B9FB-4092-B9BC-576AC72B7C20}"/>
    <dgm:cxn modelId="{BA903C47-A830-4BC6-9E24-0EF838697781}" srcId="{5EB7FF10-6137-4FB8-8ACC-20870A03DBB3}" destId="{9D162CFC-F7E0-464C-AA4A-F908F667BF38}" srcOrd="1" destOrd="0" parTransId="{36573DAA-0F0C-4B52-A770-94BD992EA536}" sibTransId="{DEB98B0B-CB18-4BF5-B82A-4E0B61803F37}"/>
    <dgm:cxn modelId="{C42C0C6A-C117-4C6C-8BC6-9AC16C18AA57}" srcId="{42B7D684-CA4F-40AE-A9BA-1A16BBAD17EF}" destId="{497458B4-E60F-45BE-9407-97BDEC289D36}" srcOrd="1" destOrd="0" parTransId="{C25D4FC2-B2A9-4E59-98DA-687BC251A7DD}" sibTransId="{EA0BFCDC-D7A2-4EA9-A4C7-44E671028B7B}"/>
    <dgm:cxn modelId="{C8B33C4B-D8EF-44F3-9D82-239535057DAB}" type="presOf" srcId="{ED9AF4BD-0464-4651-8FF5-816451B66233}" destId="{9A154CFE-47C2-41FC-BBBE-95EA68353741}" srcOrd="0" destOrd="4" presId="urn:microsoft.com/office/officeart/2005/8/layout/vList2"/>
    <dgm:cxn modelId="{45602D7E-74EF-4E83-9F14-6FEFE017EA78}" srcId="{42B7D684-CA4F-40AE-A9BA-1A16BBAD17EF}" destId="{E75D27FA-1703-475D-8B58-70E0ACDBF418}" srcOrd="0" destOrd="0" parTransId="{66DA2242-F9DA-43F9-9255-8A190294EE61}" sibTransId="{413B8BFC-939A-4D83-BB12-D87E5403FA69}"/>
    <dgm:cxn modelId="{886B2085-48D2-40E3-BE82-C1A4E9974C15}" type="presOf" srcId="{2CF8BE83-02A0-45CE-805E-D93D0EF664A9}" destId="{7D52F2CF-12FD-4D24-8088-264B7FA0EEEA}" srcOrd="0" destOrd="0" presId="urn:microsoft.com/office/officeart/2005/8/layout/vList2"/>
    <dgm:cxn modelId="{6B1FD788-2DE4-4133-B97C-2EE0D7A73D0B}" srcId="{5EB7FF10-6137-4FB8-8ACC-20870A03DBB3}" destId="{BE1B6AB7-EEE5-435E-93CF-FCFECF421615}" srcOrd="0" destOrd="0" parTransId="{79CD0B07-3088-4655-9C8B-B0D945C444A7}" sibTransId="{A3DC2E04-8DAC-4325-AA71-9A5635EA21E4}"/>
    <dgm:cxn modelId="{BCB87E90-D54C-41A0-B2B3-5C36C7B6B577}" type="presOf" srcId="{497458B4-E60F-45BE-9407-97BDEC289D36}" destId="{30F35AC0-ED0A-4B69-A0FA-7525DF572263}" srcOrd="0" destOrd="0" presId="urn:microsoft.com/office/officeart/2005/8/layout/vList2"/>
    <dgm:cxn modelId="{C253FFB2-A46A-4CFC-9EFB-4B0C146DA4E5}" srcId="{42B7D684-CA4F-40AE-A9BA-1A16BBAD17EF}" destId="{5EB7FF10-6137-4FB8-8ACC-20870A03DBB3}" srcOrd="3" destOrd="0" parTransId="{5DCF0C1D-8B6E-4DF6-BE4F-3B7E5E87A5BA}" sibTransId="{B5663805-1F1F-4367-997F-D27B5F9E8973}"/>
    <dgm:cxn modelId="{DF5C4ABE-CF89-4961-9897-A18335D55EC6}" type="presOf" srcId="{E75D27FA-1703-475D-8B58-70E0ACDBF418}" destId="{8FC08E98-F48F-4070-8573-C50734A78C3D}" srcOrd="0" destOrd="0" presId="urn:microsoft.com/office/officeart/2005/8/layout/vList2"/>
    <dgm:cxn modelId="{8E423FE5-B6D5-43A6-93B5-A1C3EC878C39}" type="presOf" srcId="{8EBA385D-F5D0-4881-A589-3B3FA5DE137A}" destId="{9A154CFE-47C2-41FC-BBBE-95EA68353741}" srcOrd="0" destOrd="2" presId="urn:microsoft.com/office/officeart/2005/8/layout/vList2"/>
    <dgm:cxn modelId="{381807F7-EF29-49F1-ACE3-556C6D6A81A4}" type="presOf" srcId="{025BA99E-9ED4-4539-9220-45CF8C4E30CC}" destId="{9A154CFE-47C2-41FC-BBBE-95EA68353741}" srcOrd="0" destOrd="3" presId="urn:microsoft.com/office/officeart/2005/8/layout/vList2"/>
    <dgm:cxn modelId="{881644F7-3258-4D01-9BFF-29897BA75DBF}" type="presOf" srcId="{BE1B6AB7-EEE5-435E-93CF-FCFECF421615}" destId="{9A154CFE-47C2-41FC-BBBE-95EA68353741}" srcOrd="0" destOrd="0" presId="urn:microsoft.com/office/officeart/2005/8/layout/vList2"/>
    <dgm:cxn modelId="{2A32F5F8-CE16-4FDF-AA1E-B8FCBCD68385}" type="presOf" srcId="{5EB7FF10-6137-4FB8-8ACC-20870A03DBB3}" destId="{5C1A8836-08E6-45F2-85F4-A0CA0739A58E}" srcOrd="0" destOrd="0" presId="urn:microsoft.com/office/officeart/2005/8/layout/vList2"/>
    <dgm:cxn modelId="{21F7E182-775B-4D4B-81D7-E81986018B07}" type="presParOf" srcId="{DDE295B7-1816-4A41-B361-0388B6F363BB}" destId="{8FC08E98-F48F-4070-8573-C50734A78C3D}" srcOrd="0" destOrd="0" presId="urn:microsoft.com/office/officeart/2005/8/layout/vList2"/>
    <dgm:cxn modelId="{8F5012DD-11AF-4BAC-8EEF-F2A03ADE1FE5}" type="presParOf" srcId="{DDE295B7-1816-4A41-B361-0388B6F363BB}" destId="{8AD80E69-2772-4D0E-95B1-E6455103AF79}" srcOrd="1" destOrd="0" presId="urn:microsoft.com/office/officeart/2005/8/layout/vList2"/>
    <dgm:cxn modelId="{24162909-4D45-451A-BFF9-7372F9B9B1F7}" type="presParOf" srcId="{DDE295B7-1816-4A41-B361-0388B6F363BB}" destId="{30F35AC0-ED0A-4B69-A0FA-7525DF572263}" srcOrd="2" destOrd="0" presId="urn:microsoft.com/office/officeart/2005/8/layout/vList2"/>
    <dgm:cxn modelId="{F10707F8-175B-4E27-AD39-BA9A89199E8F}" type="presParOf" srcId="{DDE295B7-1816-4A41-B361-0388B6F363BB}" destId="{02219974-F728-4529-A4D8-07D31DFECB08}" srcOrd="3" destOrd="0" presId="urn:microsoft.com/office/officeart/2005/8/layout/vList2"/>
    <dgm:cxn modelId="{F049750D-120B-42B6-B606-02E9B31592F3}" type="presParOf" srcId="{DDE295B7-1816-4A41-B361-0388B6F363BB}" destId="{7D52F2CF-12FD-4D24-8088-264B7FA0EEEA}" srcOrd="4" destOrd="0" presId="urn:microsoft.com/office/officeart/2005/8/layout/vList2"/>
    <dgm:cxn modelId="{C5DDFD03-BB41-45BE-BA0C-0C0681D65787}" type="presParOf" srcId="{DDE295B7-1816-4A41-B361-0388B6F363BB}" destId="{C72F09D0-619A-474D-993D-DDB5A748F33B}" srcOrd="5" destOrd="0" presId="urn:microsoft.com/office/officeart/2005/8/layout/vList2"/>
    <dgm:cxn modelId="{AAAA7EE4-C91B-464A-B937-C7F985F7922D}" type="presParOf" srcId="{DDE295B7-1816-4A41-B361-0388B6F363BB}" destId="{5C1A8836-08E6-45F2-85F4-A0CA0739A58E}" srcOrd="6" destOrd="0" presId="urn:microsoft.com/office/officeart/2005/8/layout/vList2"/>
    <dgm:cxn modelId="{B277087D-B3E8-4220-BA12-62D79B445AB0}" type="presParOf" srcId="{DDE295B7-1816-4A41-B361-0388B6F363BB}" destId="{9A154CFE-47C2-41FC-BBBE-95EA68353741}"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C08E98-F48F-4070-8573-C50734A78C3D}">
      <dsp:nvSpPr>
        <dsp:cNvPr id="0" name=""/>
        <dsp:cNvSpPr/>
      </dsp:nvSpPr>
      <dsp:spPr>
        <a:xfrm>
          <a:off x="0" y="95305"/>
          <a:ext cx="5914209" cy="857756"/>
        </a:xfrm>
        <a:prstGeom prst="roundRect">
          <a:avLst/>
        </a:prstGeom>
        <a:blipFill>
          <a:blip xmlns:r="http://schemas.openxmlformats.org/officeDocument/2006/relationships" r:embed="rId1">
            <a:duotone>
              <a:schemeClr val="accent5">
                <a:hueOff val="0"/>
                <a:satOff val="0"/>
                <a:lumOff val="0"/>
                <a:alphaOff val="0"/>
                <a:shade val="74000"/>
                <a:satMod val="130000"/>
                <a:lumMod val="90000"/>
              </a:schemeClr>
              <a:schemeClr val="accent5">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USBC League Cards – named and blank</a:t>
          </a:r>
        </a:p>
      </dsp:txBody>
      <dsp:txXfrm>
        <a:off x="41872" y="137177"/>
        <a:ext cx="5830465" cy="774012"/>
      </dsp:txXfrm>
    </dsp:sp>
    <dsp:sp modelId="{30F35AC0-ED0A-4B69-A0FA-7525DF572263}">
      <dsp:nvSpPr>
        <dsp:cNvPr id="0" name=""/>
        <dsp:cNvSpPr/>
      </dsp:nvSpPr>
      <dsp:spPr>
        <a:xfrm>
          <a:off x="0" y="1019302"/>
          <a:ext cx="5914209" cy="857756"/>
        </a:xfrm>
        <a:prstGeom prst="roundRect">
          <a:avLst/>
        </a:prstGeom>
        <a:blipFill>
          <a:blip xmlns:r="http://schemas.openxmlformats.org/officeDocument/2006/relationships" r:embed="rId1">
            <a:duotone>
              <a:schemeClr val="accent5">
                <a:hueOff val="331055"/>
                <a:satOff val="192"/>
                <a:lumOff val="1895"/>
                <a:alphaOff val="0"/>
                <a:shade val="74000"/>
                <a:satMod val="130000"/>
                <a:lumMod val="90000"/>
              </a:schemeClr>
              <a:schemeClr val="accent5">
                <a:hueOff val="331055"/>
                <a:satOff val="192"/>
                <a:lumOff val="1895"/>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USBC Awards Form</a:t>
          </a:r>
        </a:p>
      </dsp:txBody>
      <dsp:txXfrm>
        <a:off x="41872" y="1061174"/>
        <a:ext cx="5830465" cy="774012"/>
      </dsp:txXfrm>
    </dsp:sp>
    <dsp:sp modelId="{7D52F2CF-12FD-4D24-8088-264B7FA0EEEA}">
      <dsp:nvSpPr>
        <dsp:cNvPr id="0" name=""/>
        <dsp:cNvSpPr/>
      </dsp:nvSpPr>
      <dsp:spPr>
        <a:xfrm>
          <a:off x="0" y="1943298"/>
          <a:ext cx="5914209" cy="857756"/>
        </a:xfrm>
        <a:prstGeom prst="roundRect">
          <a:avLst/>
        </a:prstGeom>
        <a:blipFill>
          <a:blip xmlns:r="http://schemas.openxmlformats.org/officeDocument/2006/relationships" r:embed="rId1">
            <a:duotone>
              <a:schemeClr val="accent5">
                <a:hueOff val="662110"/>
                <a:satOff val="384"/>
                <a:lumOff val="3791"/>
                <a:alphaOff val="0"/>
                <a:shade val="74000"/>
                <a:satMod val="130000"/>
                <a:lumMod val="90000"/>
              </a:schemeClr>
              <a:schemeClr val="accent5">
                <a:hueOff val="662110"/>
                <a:satOff val="384"/>
                <a:lumOff val="3791"/>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Tournaments Schedule: Please announce at each league session.</a:t>
          </a:r>
        </a:p>
      </dsp:txBody>
      <dsp:txXfrm>
        <a:off x="41872" y="1985170"/>
        <a:ext cx="5830465" cy="774012"/>
      </dsp:txXfrm>
    </dsp:sp>
    <dsp:sp modelId="{5C1A8836-08E6-45F2-85F4-A0CA0739A58E}">
      <dsp:nvSpPr>
        <dsp:cNvPr id="0" name=""/>
        <dsp:cNvSpPr/>
      </dsp:nvSpPr>
      <dsp:spPr>
        <a:xfrm>
          <a:off x="0" y="2867294"/>
          <a:ext cx="5914209" cy="857756"/>
        </a:xfrm>
        <a:prstGeom prst="roundRect">
          <a:avLst/>
        </a:prstGeom>
        <a:blipFill>
          <a:blip xmlns:r="http://schemas.openxmlformats.org/officeDocument/2006/relationships" r:embed="rId1">
            <a:duotone>
              <a:schemeClr val="accent5">
                <a:hueOff val="993165"/>
                <a:satOff val="576"/>
                <a:lumOff val="5686"/>
                <a:alphaOff val="0"/>
                <a:shade val="74000"/>
                <a:satMod val="130000"/>
                <a:lumMod val="90000"/>
              </a:schemeClr>
              <a:schemeClr val="accent5">
                <a:hueOff val="993165"/>
                <a:satOff val="576"/>
                <a:lumOff val="5686"/>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AVAILABLE ON THE WEBSITE: FORMS</a:t>
          </a:r>
        </a:p>
      </dsp:txBody>
      <dsp:txXfrm>
        <a:off x="41872" y="2909166"/>
        <a:ext cx="5830465" cy="774012"/>
      </dsp:txXfrm>
    </dsp:sp>
    <dsp:sp modelId="{9A154CFE-47C2-41FC-BBBE-95EA68353741}">
      <dsp:nvSpPr>
        <dsp:cNvPr id="0" name=""/>
        <dsp:cNvSpPr/>
      </dsp:nvSpPr>
      <dsp:spPr>
        <a:xfrm>
          <a:off x="0" y="3725051"/>
          <a:ext cx="5914209" cy="1428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77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Awards word doc</a:t>
          </a:r>
        </a:p>
        <a:p>
          <a:pPr marL="171450" lvl="1" indent="-171450" algn="l" defTabSz="800100">
            <a:lnSpc>
              <a:spcPct val="90000"/>
            </a:lnSpc>
            <a:spcBef>
              <a:spcPct val="0"/>
            </a:spcBef>
            <a:spcAft>
              <a:spcPct val="20000"/>
            </a:spcAft>
            <a:buChar char="•"/>
          </a:pPr>
          <a:r>
            <a:rPr lang="en-US" sz="1800" kern="1200"/>
            <a:t>Rule changes</a:t>
          </a:r>
        </a:p>
        <a:p>
          <a:pPr marL="171450" lvl="1" indent="-171450" algn="l" defTabSz="800100">
            <a:lnSpc>
              <a:spcPct val="90000"/>
            </a:lnSpc>
            <a:spcBef>
              <a:spcPct val="0"/>
            </a:spcBef>
            <a:spcAft>
              <a:spcPct val="20000"/>
            </a:spcAft>
            <a:buChar char="•"/>
          </a:pPr>
          <a:r>
            <a:rPr lang="en-US" sz="1800" kern="1200"/>
            <a:t>USBC RuleBook</a:t>
          </a:r>
        </a:p>
        <a:p>
          <a:pPr marL="171450" lvl="1" indent="-171450" algn="l" defTabSz="800100">
            <a:lnSpc>
              <a:spcPct val="90000"/>
            </a:lnSpc>
            <a:spcBef>
              <a:spcPct val="0"/>
            </a:spcBef>
            <a:spcAft>
              <a:spcPct val="20000"/>
            </a:spcAft>
            <a:buChar char="•"/>
          </a:pPr>
          <a:r>
            <a:rPr lang="en-US" sz="1800" kern="1200"/>
            <a:t>NUUSBCA Yearbook</a:t>
          </a:r>
        </a:p>
        <a:p>
          <a:pPr marL="171450" lvl="1" indent="-171450" algn="l" defTabSz="800100">
            <a:lnSpc>
              <a:spcPct val="90000"/>
            </a:lnSpc>
            <a:spcBef>
              <a:spcPct val="0"/>
            </a:spcBef>
            <a:spcAft>
              <a:spcPct val="20000"/>
            </a:spcAft>
            <a:buChar char="•"/>
          </a:pPr>
          <a:r>
            <a:rPr lang="en-US" sz="1800" kern="1200"/>
            <a:t>CDE software awards</a:t>
          </a:r>
        </a:p>
      </dsp:txBody>
      <dsp:txXfrm>
        <a:off x="0" y="3725051"/>
        <a:ext cx="5914209" cy="14283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279F8F1B-7231-4343-811F-004713D0682D}" type="datetimeFigureOut">
              <a:rPr lang="en-US" smtClean="0"/>
              <a:t>8/14/2023</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4E6AF6C6-E6FE-44EA-A304-4B9908D281C9}"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161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9F8F1B-7231-4343-811F-004713D0682D}" type="datetimeFigureOut">
              <a:rPr lang="en-US" smtClean="0"/>
              <a:t>8/14/2023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6AF6C6-E6FE-44EA-A304-4B9908D281C9}" type="slidenum">
              <a:rPr lang="en-US" smtClean="0"/>
              <a:t>‹#›</a:t>
            </a:fld>
            <a:endParaRPr lang="en-US"/>
          </a:p>
        </p:txBody>
      </p:sp>
    </p:spTree>
    <p:extLst>
      <p:ext uri="{BB962C8B-B14F-4D97-AF65-F5344CB8AC3E}">
        <p14:creationId xmlns:p14="http://schemas.microsoft.com/office/powerpoint/2010/main" val="2650072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9F8F1B-7231-4343-811F-004713D0682D}"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6AF6C6-E6FE-44EA-A304-4B9908D281C9}"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6518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9F8F1B-7231-4343-811F-004713D0682D}"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6AF6C6-E6FE-44EA-A304-4B9908D281C9}"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8837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9F8F1B-7231-4343-811F-004713D0682D}"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6AF6C6-E6FE-44EA-A304-4B9908D281C9}" type="slidenum">
              <a:rPr lang="en-US" smtClean="0"/>
              <a:t>‹#›</a:t>
            </a:fld>
            <a:endParaRPr lang="en-US"/>
          </a:p>
        </p:txBody>
      </p:sp>
    </p:spTree>
    <p:extLst>
      <p:ext uri="{BB962C8B-B14F-4D97-AF65-F5344CB8AC3E}">
        <p14:creationId xmlns:p14="http://schemas.microsoft.com/office/powerpoint/2010/main" val="516293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9F8F1B-7231-4343-811F-004713D0682D}"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6AF6C6-E6FE-44EA-A304-4B9908D281C9}"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4741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9F8F1B-7231-4343-811F-004713D0682D}"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6AF6C6-E6FE-44EA-A304-4B9908D281C9}"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254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9F8F1B-7231-4343-811F-004713D0682D}"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6AF6C6-E6FE-44EA-A304-4B9908D281C9}"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3960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9F8F1B-7231-4343-811F-004713D0682D}"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6AF6C6-E6FE-44EA-A304-4B9908D281C9}"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6646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9F8F1B-7231-4343-811F-004713D0682D}"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6AF6C6-E6FE-44EA-A304-4B9908D281C9}" type="slidenum">
              <a:rPr lang="en-US" smtClean="0"/>
              <a:t>‹#›</a:t>
            </a:fld>
            <a:endParaRPr lang="en-US"/>
          </a:p>
        </p:txBody>
      </p:sp>
    </p:spTree>
    <p:extLst>
      <p:ext uri="{BB962C8B-B14F-4D97-AF65-F5344CB8AC3E}">
        <p14:creationId xmlns:p14="http://schemas.microsoft.com/office/powerpoint/2010/main" val="1824801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9F8F1B-7231-4343-811F-004713D0682D}"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6AF6C6-E6FE-44EA-A304-4B9908D281C9}"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1240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9F8F1B-7231-4343-811F-004713D0682D}" type="datetimeFigureOut">
              <a:rPr lang="en-US" smtClean="0"/>
              <a:t>8/14/2023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6AF6C6-E6FE-44EA-A304-4B9908D281C9}" type="slidenum">
              <a:rPr lang="en-US" smtClean="0"/>
              <a:t>‹#›</a:t>
            </a:fld>
            <a:endParaRPr lang="en-US"/>
          </a:p>
        </p:txBody>
      </p:sp>
    </p:spTree>
    <p:extLst>
      <p:ext uri="{BB962C8B-B14F-4D97-AF65-F5344CB8AC3E}">
        <p14:creationId xmlns:p14="http://schemas.microsoft.com/office/powerpoint/2010/main" val="1861370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9F8F1B-7231-4343-811F-004713D0682D}" type="datetimeFigureOut">
              <a:rPr lang="en-US" smtClean="0"/>
              <a:t>8/14/2023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6AF6C6-E6FE-44EA-A304-4B9908D281C9}"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2120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9F8F1B-7231-4343-811F-004713D0682D}" type="datetimeFigureOut">
              <a:rPr lang="en-US" smtClean="0"/>
              <a:t>8/14/2023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6AF6C6-E6FE-44EA-A304-4B9908D281C9}"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1836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9F8F1B-7231-4343-811F-004713D0682D}" type="datetimeFigureOut">
              <a:rPr lang="en-US" smtClean="0"/>
              <a:t>8/14/2023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6AF6C6-E6FE-44EA-A304-4B9908D281C9}" type="slidenum">
              <a:rPr lang="en-US" smtClean="0"/>
              <a:t>‹#›</a:t>
            </a:fld>
            <a:endParaRPr lang="en-US"/>
          </a:p>
        </p:txBody>
      </p:sp>
    </p:spTree>
    <p:extLst>
      <p:ext uri="{BB962C8B-B14F-4D97-AF65-F5344CB8AC3E}">
        <p14:creationId xmlns:p14="http://schemas.microsoft.com/office/powerpoint/2010/main" val="2021287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9F8F1B-7231-4343-811F-004713D0682D}" type="datetimeFigureOut">
              <a:rPr lang="en-US" smtClean="0"/>
              <a:t>8/14/2023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6AF6C6-E6FE-44EA-A304-4B9908D281C9}"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7117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9F8F1B-7231-4343-811F-004713D0682D}" type="datetimeFigureOut">
              <a:rPr lang="en-US" smtClean="0"/>
              <a:t>8/14/2023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6AF6C6-E6FE-44EA-A304-4B9908D281C9}" type="slidenum">
              <a:rPr lang="en-US" smtClean="0"/>
              <a:t>‹#›</a:t>
            </a:fld>
            <a:endParaRPr lang="en-US"/>
          </a:p>
        </p:txBody>
      </p:sp>
    </p:spTree>
    <p:extLst>
      <p:ext uri="{BB962C8B-B14F-4D97-AF65-F5344CB8AC3E}">
        <p14:creationId xmlns:p14="http://schemas.microsoft.com/office/powerpoint/2010/main" val="1743780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79F8F1B-7231-4343-811F-004713D0682D}" type="datetimeFigureOut">
              <a:rPr lang="en-US" smtClean="0"/>
              <a:t>8/14/2023</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E6AF6C6-E6FE-44EA-A304-4B9908D281C9}" type="slidenum">
              <a:rPr lang="en-US" smtClean="0"/>
              <a:t>‹#›</a:t>
            </a:fld>
            <a:endParaRPr lang="en-US"/>
          </a:p>
        </p:txBody>
      </p:sp>
    </p:spTree>
    <p:extLst>
      <p:ext uri="{BB962C8B-B14F-4D97-AF65-F5344CB8AC3E}">
        <p14:creationId xmlns:p14="http://schemas.microsoft.com/office/powerpoint/2010/main" val="221433074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s://www.irs.gov/businesses"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oleObject" Target="../embeddings/oleObject2.bin"/><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https://www.flickr.com/photos/brad_holt/2810327932" TargetMode="External"/><Relationship Id="rId7" Type="http://schemas.openxmlformats.org/officeDocument/2006/relationships/hyperlink" Target="https://creativecommons.org/licenses/by/3.0/" TargetMode="External"/><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hyperlink" Target="https://creativecommons.org/licenses/by-nc/3.0/" TargetMode="External"/><Relationship Id="rId5" Type="http://schemas.openxmlformats.org/officeDocument/2006/relationships/hyperlink" Target="https://freepngimg.com/png/88434-text-symbol-question-mark-computer-graphics-3d" TargetMode="Externa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hyperlink" Target="https://marketing.bowl.com/whyicertify" TargetMode="Externa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s://cxv7404.na1.hubspotlinks.com/Ctc/I4+113/cxv7404/VWVV_H50XtxxW7_gvN16bWdNBW5d86_w4MsrY1N3tskG73q90_V1-WJV7CgPFpN93ZGpP4jWKZW86lLbP7-jLYwW4WXFCf6fb_MfW3FBs1k1W_VxyW2G8NFP97sZbWW1s_Nq12nr8ylW3Qpm4V5SfLpgW1YdZRs91_zyPW83-sbV9lqJBQW23vTYn7kB1HzW67hTJr6wDyb1W9d9sCz8JStsXW8P748Y69BlybW3SVF3v6qpz1KW9gg3mp25f-zXW87kGD36GMFqqVbfSs22kTG0jW62yj1p4-V93fW6t8BZv7p-K32W5y8vtc2RjZvHW5v85-X7Ks-YxVWCP8d3M0-QFW7Ht4ml4hwc9gW5HkQcS8x3hmlW74mhv46L9xqgW3rq7642sSNyPW4WdCz499T8PSW8cN1N_1443J9W6F0GZ49j0Dl7W1Fg1rl4Dgxh43kvs1" TargetMode="External"/><Relationship Id="rId2" Type="http://schemas.openxmlformats.org/officeDocument/2006/relationships/hyperlink" Target="https://cxv7404.na1.hubspotlinks.com/Ctc/I4+113/cxv7404/VWVV_H50XtxxW7_gvN16bWdNBW5d86_w4MsrY1N3tskG73q90_V1-WJV7CgMGJW5l6ptt5Cf2S6W6mG2mh1lCDvSV9z4kf5KqHk0W6BX6VR1TjBbqW9dKPlY33T3yqW366NrS5tKLsBW1TvQm24TkNFxN3cMYTyzjQ-8W5PpNB86Z38wCW3tm7yj1WC_VWW60Y5KT7dJ63NW1R1YBs48hwsdW1NgbwC7kgcMDW5dsrLs2_RVkQW1hlTvQ3jKDRyW4TGYG13cP-6ZW4D0--D20z8Q6V--RCW5VK7LtW87pH8g5s9lZVW5sPqP07XVHTnW83wwzY1nL0wWW3gpfH67yL4nxW7x4qhw8zMQGlW1c0JfZ34Xb3-W3Bg5Jr8NjpfqW55mF4Z5w3yc9W8SK8GW469f06W1DlV4x1t1JxdW5fRh877dqDbgW8whrSs4RPkCG398C1" TargetMode="Externa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6BE79A40-A630-97F6-D889-8C95DE5AA266}"/>
              </a:ext>
            </a:extLst>
          </p:cNvPr>
          <p:cNvGraphicFramePr>
            <a:graphicFrameLocks noChangeAspect="1"/>
          </p:cNvGraphicFramePr>
          <p:nvPr>
            <p:extLst>
              <p:ext uri="{D42A27DB-BD31-4B8C-83A1-F6EECF244321}">
                <p14:modId xmlns:p14="http://schemas.microsoft.com/office/powerpoint/2010/main" val="2054336392"/>
              </p:ext>
            </p:extLst>
          </p:nvPr>
        </p:nvGraphicFramePr>
        <p:xfrm>
          <a:off x="793631" y="719931"/>
          <a:ext cx="10593238" cy="5418138"/>
        </p:xfrm>
        <a:graphic>
          <a:graphicData uri="http://schemas.openxmlformats.org/presentationml/2006/ole">
            <mc:AlternateContent xmlns:mc="http://schemas.openxmlformats.org/markup-compatibility/2006">
              <mc:Choice xmlns:v="urn:schemas-microsoft-com:vml" Requires="v">
                <p:oleObj name="Acrobat Document" r:id="rId2" imgW="5829180" imgH="7543481" progId="Acrobat.Document.DC">
                  <p:embed/>
                </p:oleObj>
              </mc:Choice>
              <mc:Fallback>
                <p:oleObj name="Acrobat Document" r:id="rId2" imgW="5829180" imgH="7543481" progId="Acrobat.Document.DC">
                  <p:embed/>
                  <p:pic>
                    <p:nvPicPr>
                      <p:cNvPr id="0" name=""/>
                      <p:cNvPicPr/>
                      <p:nvPr/>
                    </p:nvPicPr>
                    <p:blipFill>
                      <a:blip r:embed="rId3"/>
                      <a:stretch>
                        <a:fillRect/>
                      </a:stretch>
                    </p:blipFill>
                    <p:spPr>
                      <a:xfrm>
                        <a:off x="793631" y="719931"/>
                        <a:ext cx="10593238" cy="5418138"/>
                      </a:xfrm>
                      <a:prstGeom prst="rect">
                        <a:avLst/>
                      </a:prstGeom>
                    </p:spPr>
                  </p:pic>
                </p:oleObj>
              </mc:Fallback>
            </mc:AlternateContent>
          </a:graphicData>
        </a:graphic>
      </p:graphicFrame>
    </p:spTree>
    <p:extLst>
      <p:ext uri="{BB962C8B-B14F-4D97-AF65-F5344CB8AC3E}">
        <p14:creationId xmlns:p14="http://schemas.microsoft.com/office/powerpoint/2010/main" val="1190472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D5FFCC-5184-96AD-777B-3F8042B7B4C0}"/>
              </a:ext>
            </a:extLst>
          </p:cNvPr>
          <p:cNvSpPr>
            <a:spLocks noGrp="1"/>
          </p:cNvSpPr>
          <p:nvPr>
            <p:ph idx="1"/>
          </p:nvPr>
        </p:nvSpPr>
        <p:spPr>
          <a:xfrm>
            <a:off x="826168" y="2129898"/>
            <a:ext cx="10539663" cy="4338669"/>
          </a:xfrm>
        </p:spPr>
        <p:txBody>
          <a:bodyPr>
            <a:normAutofit/>
          </a:bodyPr>
          <a:lstStyle/>
          <a:p>
            <a:pPr marL="88900" marR="50800" indent="0">
              <a:spcBef>
                <a:spcPts val="405"/>
              </a:spcBef>
              <a:spcAft>
                <a:spcPts val="0"/>
              </a:spcAft>
            </a:pPr>
            <a:r>
              <a:rPr lang="en-US" sz="1800" dirty="0">
                <a:effectLst/>
                <a:latin typeface="Cambria" panose="02040503050406030204" pitchFamily="18" charset="0"/>
                <a:ea typeface="Cambria" panose="02040503050406030204" pitchFamily="18" charset="0"/>
                <a:cs typeface="Cambria" panose="02040503050406030204" pitchFamily="18" charset="0"/>
              </a:rPr>
              <a:t>This</a:t>
            </a:r>
            <a:r>
              <a:rPr lang="en-US" sz="1800" spc="-20" dirty="0">
                <a:effectLst/>
                <a:latin typeface="Cambria" panose="02040503050406030204" pitchFamily="18" charset="0"/>
                <a:ea typeface="Cambria" panose="02040503050406030204" pitchFamily="18" charset="0"/>
                <a:cs typeface="Cambria" panose="02040503050406030204" pitchFamily="18" charset="0"/>
              </a:rPr>
              <a:t> </a:t>
            </a:r>
            <a:r>
              <a:rPr lang="en-US" sz="1800" dirty="0">
                <a:effectLst/>
                <a:latin typeface="Cambria" panose="02040503050406030204" pitchFamily="18" charset="0"/>
                <a:ea typeface="Cambria" panose="02040503050406030204" pitchFamily="18" charset="0"/>
                <a:cs typeface="Cambria" panose="02040503050406030204" pitchFamily="18" charset="0"/>
              </a:rPr>
              <a:t>checklist</a:t>
            </a:r>
            <a:r>
              <a:rPr lang="en-US" sz="1800" spc="-20" dirty="0">
                <a:effectLst/>
                <a:latin typeface="Cambria" panose="02040503050406030204" pitchFamily="18" charset="0"/>
                <a:ea typeface="Cambria" panose="02040503050406030204" pitchFamily="18" charset="0"/>
                <a:cs typeface="Cambria" panose="02040503050406030204" pitchFamily="18" charset="0"/>
              </a:rPr>
              <a:t> </a:t>
            </a:r>
            <a:r>
              <a:rPr lang="en-US" sz="1800" dirty="0">
                <a:effectLst/>
                <a:latin typeface="Cambria" panose="02040503050406030204" pitchFamily="18" charset="0"/>
                <a:ea typeface="Cambria" panose="02040503050406030204" pitchFamily="18" charset="0"/>
                <a:cs typeface="Cambria" panose="02040503050406030204" pitchFamily="18" charset="0"/>
              </a:rPr>
              <a:t>is</a:t>
            </a:r>
            <a:r>
              <a:rPr lang="en-US" sz="1800" spc="-20" dirty="0">
                <a:effectLst/>
                <a:latin typeface="Cambria" panose="02040503050406030204" pitchFamily="18" charset="0"/>
                <a:ea typeface="Cambria" panose="02040503050406030204" pitchFamily="18" charset="0"/>
                <a:cs typeface="Cambria" panose="02040503050406030204" pitchFamily="18" charset="0"/>
              </a:rPr>
              <a:t> </a:t>
            </a:r>
            <a:r>
              <a:rPr lang="en-US" sz="1800" dirty="0">
                <a:effectLst/>
                <a:latin typeface="Cambria" panose="02040503050406030204" pitchFamily="18" charset="0"/>
                <a:ea typeface="Cambria" panose="02040503050406030204" pitchFamily="18" charset="0"/>
                <a:cs typeface="Cambria" panose="02040503050406030204" pitchFamily="18" charset="0"/>
              </a:rPr>
              <a:t>a</a:t>
            </a:r>
            <a:r>
              <a:rPr lang="en-US" sz="1800" spc="-20" dirty="0">
                <a:effectLst/>
                <a:latin typeface="Cambria" panose="02040503050406030204" pitchFamily="18" charset="0"/>
                <a:ea typeface="Cambria" panose="02040503050406030204" pitchFamily="18" charset="0"/>
                <a:cs typeface="Cambria" panose="02040503050406030204" pitchFamily="18" charset="0"/>
              </a:rPr>
              <a:t> </a:t>
            </a:r>
            <a:r>
              <a:rPr lang="en-US" sz="1800" dirty="0">
                <a:effectLst/>
                <a:latin typeface="Cambria" panose="02040503050406030204" pitchFamily="18" charset="0"/>
                <a:ea typeface="Cambria" panose="02040503050406030204" pitchFamily="18" charset="0"/>
                <a:cs typeface="Cambria" panose="02040503050406030204" pitchFamily="18" charset="0"/>
              </a:rPr>
              <a:t>quick</a:t>
            </a:r>
            <a:r>
              <a:rPr lang="en-US" sz="1800" spc="-20" dirty="0">
                <a:effectLst/>
                <a:latin typeface="Cambria" panose="02040503050406030204" pitchFamily="18" charset="0"/>
                <a:ea typeface="Cambria" panose="02040503050406030204" pitchFamily="18" charset="0"/>
                <a:cs typeface="Cambria" panose="02040503050406030204" pitchFamily="18" charset="0"/>
              </a:rPr>
              <a:t> </a:t>
            </a:r>
            <a:r>
              <a:rPr lang="en-US" sz="1800" dirty="0">
                <a:effectLst/>
                <a:latin typeface="Cambria" panose="02040503050406030204" pitchFamily="18" charset="0"/>
                <a:ea typeface="Cambria" panose="02040503050406030204" pitchFamily="18" charset="0"/>
                <a:cs typeface="Cambria" panose="02040503050406030204" pitchFamily="18" charset="0"/>
              </a:rPr>
              <a:t>review</a:t>
            </a:r>
            <a:r>
              <a:rPr lang="en-US" sz="1800" spc="-20" dirty="0">
                <a:effectLst/>
                <a:latin typeface="Cambria" panose="02040503050406030204" pitchFamily="18" charset="0"/>
                <a:ea typeface="Cambria" panose="02040503050406030204" pitchFamily="18" charset="0"/>
                <a:cs typeface="Cambria" panose="02040503050406030204" pitchFamily="18" charset="0"/>
              </a:rPr>
              <a:t> </a:t>
            </a:r>
            <a:r>
              <a:rPr lang="en-US" sz="1800" dirty="0">
                <a:effectLst/>
                <a:latin typeface="Cambria" panose="02040503050406030204" pitchFamily="18" charset="0"/>
                <a:ea typeface="Cambria" panose="02040503050406030204" pitchFamily="18" charset="0"/>
                <a:cs typeface="Cambria" panose="02040503050406030204" pitchFamily="18" charset="0"/>
              </a:rPr>
              <a:t>of</a:t>
            </a:r>
            <a:r>
              <a:rPr lang="en-US" sz="1800" spc="-20" dirty="0">
                <a:effectLst/>
                <a:latin typeface="Cambria" panose="02040503050406030204" pitchFamily="18" charset="0"/>
                <a:ea typeface="Cambria" panose="02040503050406030204" pitchFamily="18" charset="0"/>
                <a:cs typeface="Cambria" panose="02040503050406030204" pitchFamily="18" charset="0"/>
              </a:rPr>
              <a:t> </a:t>
            </a:r>
            <a:r>
              <a:rPr lang="en-US" sz="1800" dirty="0">
                <a:effectLst/>
                <a:latin typeface="Cambria" panose="02040503050406030204" pitchFamily="18" charset="0"/>
                <a:ea typeface="Cambria" panose="02040503050406030204" pitchFamily="18" charset="0"/>
                <a:cs typeface="Cambria" panose="02040503050406030204" pitchFamily="18" charset="0"/>
              </a:rPr>
              <a:t>the</a:t>
            </a:r>
            <a:r>
              <a:rPr lang="en-US" sz="1800" spc="-20" dirty="0">
                <a:effectLst/>
                <a:latin typeface="Cambria" panose="02040503050406030204" pitchFamily="18" charset="0"/>
                <a:ea typeface="Cambria" panose="02040503050406030204" pitchFamily="18" charset="0"/>
                <a:cs typeface="Cambria" panose="02040503050406030204" pitchFamily="18" charset="0"/>
              </a:rPr>
              <a:t> </a:t>
            </a:r>
            <a:r>
              <a:rPr lang="en-US" sz="1800" dirty="0">
                <a:effectLst/>
                <a:latin typeface="Cambria" panose="02040503050406030204" pitchFamily="18" charset="0"/>
                <a:ea typeface="Cambria" panose="02040503050406030204" pitchFamily="18" charset="0"/>
                <a:cs typeface="Cambria" panose="02040503050406030204" pitchFamily="18" charset="0"/>
              </a:rPr>
              <a:t>league’s</a:t>
            </a:r>
            <a:r>
              <a:rPr lang="en-US" sz="1800" spc="-20" dirty="0">
                <a:effectLst/>
                <a:latin typeface="Cambria" panose="02040503050406030204" pitchFamily="18" charset="0"/>
                <a:ea typeface="Cambria" panose="02040503050406030204" pitchFamily="18" charset="0"/>
                <a:cs typeface="Cambria" panose="02040503050406030204" pitchFamily="18" charset="0"/>
              </a:rPr>
              <a:t> </a:t>
            </a:r>
            <a:r>
              <a:rPr lang="en-US" sz="1800" dirty="0">
                <a:effectLst/>
                <a:latin typeface="Cambria" panose="02040503050406030204" pitchFamily="18" charset="0"/>
                <a:ea typeface="Cambria" panose="02040503050406030204" pitchFamily="18" charset="0"/>
                <a:cs typeface="Cambria" panose="02040503050406030204" pitchFamily="18" charset="0"/>
              </a:rPr>
              <a:t>operational</a:t>
            </a:r>
            <a:r>
              <a:rPr lang="en-US" sz="1800" spc="-20" dirty="0">
                <a:effectLst/>
                <a:latin typeface="Cambria" panose="02040503050406030204" pitchFamily="18" charset="0"/>
                <a:ea typeface="Cambria" panose="02040503050406030204" pitchFamily="18" charset="0"/>
                <a:cs typeface="Cambria" panose="02040503050406030204" pitchFamily="18" charset="0"/>
              </a:rPr>
              <a:t> </a:t>
            </a:r>
            <a:r>
              <a:rPr lang="en-US" sz="1800" dirty="0">
                <a:effectLst/>
                <a:latin typeface="Cambria" panose="02040503050406030204" pitchFamily="18" charset="0"/>
                <a:ea typeface="Cambria" panose="02040503050406030204" pitchFamily="18" charset="0"/>
                <a:cs typeface="Cambria" panose="02040503050406030204" pitchFamily="18" charset="0"/>
              </a:rPr>
              <a:t>duties.</a:t>
            </a:r>
            <a:r>
              <a:rPr lang="en-US" sz="1800" spc="-10" dirty="0">
                <a:effectLst/>
                <a:latin typeface="Cambria" panose="02040503050406030204" pitchFamily="18" charset="0"/>
                <a:ea typeface="Cambria" panose="02040503050406030204" pitchFamily="18" charset="0"/>
                <a:cs typeface="Cambria" panose="02040503050406030204" pitchFamily="18" charset="0"/>
              </a:rPr>
              <a:t> </a:t>
            </a:r>
            <a:r>
              <a:rPr lang="en-US" sz="1800" dirty="0">
                <a:effectLst/>
                <a:latin typeface="Cambria" panose="02040503050406030204" pitchFamily="18" charset="0"/>
                <a:ea typeface="Cambria" panose="02040503050406030204" pitchFamily="18" charset="0"/>
                <a:cs typeface="Cambria" panose="02040503050406030204" pitchFamily="18" charset="0"/>
              </a:rPr>
              <a:t>The</a:t>
            </a:r>
            <a:r>
              <a:rPr lang="en-US" sz="1800" spc="-10" dirty="0">
                <a:effectLst/>
                <a:latin typeface="Cambria" panose="02040503050406030204" pitchFamily="18" charset="0"/>
                <a:ea typeface="Cambria" panose="02040503050406030204" pitchFamily="18" charset="0"/>
                <a:cs typeface="Cambria" panose="02040503050406030204" pitchFamily="18" charset="0"/>
              </a:rPr>
              <a:t> </a:t>
            </a:r>
            <a:r>
              <a:rPr lang="en-US" sz="1800" dirty="0">
                <a:effectLst/>
                <a:latin typeface="Cambria" panose="02040503050406030204" pitchFamily="18" charset="0"/>
                <a:ea typeface="Cambria" panose="02040503050406030204" pitchFamily="18" charset="0"/>
                <a:cs typeface="Cambria" panose="02040503050406030204" pitchFamily="18" charset="0"/>
              </a:rPr>
              <a:t>details</a:t>
            </a:r>
            <a:r>
              <a:rPr lang="en-US" sz="1800" spc="-10" dirty="0">
                <a:effectLst/>
                <a:latin typeface="Cambria" panose="02040503050406030204" pitchFamily="18" charset="0"/>
                <a:ea typeface="Cambria" panose="02040503050406030204" pitchFamily="18" charset="0"/>
                <a:cs typeface="Cambria" panose="02040503050406030204" pitchFamily="18" charset="0"/>
              </a:rPr>
              <a:t> </a:t>
            </a:r>
            <a:r>
              <a:rPr lang="en-US" sz="1800" dirty="0">
                <a:effectLst/>
                <a:latin typeface="Cambria" panose="02040503050406030204" pitchFamily="18" charset="0"/>
                <a:ea typeface="Cambria" panose="02040503050406030204" pitchFamily="18" charset="0"/>
                <a:cs typeface="Cambria" panose="02040503050406030204" pitchFamily="18" charset="0"/>
              </a:rPr>
              <a:t>of</a:t>
            </a:r>
            <a:r>
              <a:rPr lang="en-US" sz="1800" spc="-10" dirty="0">
                <a:effectLst/>
                <a:latin typeface="Cambria" panose="02040503050406030204" pitchFamily="18" charset="0"/>
                <a:ea typeface="Cambria" panose="02040503050406030204" pitchFamily="18" charset="0"/>
                <a:cs typeface="Cambria" panose="02040503050406030204" pitchFamily="18" charset="0"/>
              </a:rPr>
              <a:t> </a:t>
            </a:r>
            <a:r>
              <a:rPr lang="en-US" sz="1800" dirty="0">
                <a:effectLst/>
                <a:latin typeface="Cambria" panose="02040503050406030204" pitchFamily="18" charset="0"/>
                <a:ea typeface="Cambria" panose="02040503050406030204" pitchFamily="18" charset="0"/>
                <a:cs typeface="Cambria" panose="02040503050406030204" pitchFamily="18" charset="0"/>
              </a:rPr>
              <a:t>each</a:t>
            </a:r>
            <a:r>
              <a:rPr lang="en-US" sz="1800" spc="-10" dirty="0">
                <a:effectLst/>
                <a:latin typeface="Cambria" panose="02040503050406030204" pitchFamily="18" charset="0"/>
                <a:ea typeface="Cambria" panose="02040503050406030204" pitchFamily="18" charset="0"/>
                <a:cs typeface="Cambria" panose="02040503050406030204" pitchFamily="18" charset="0"/>
              </a:rPr>
              <a:t> </a:t>
            </a:r>
            <a:r>
              <a:rPr lang="en-US" sz="1800" dirty="0">
                <a:effectLst/>
                <a:latin typeface="Cambria" panose="02040503050406030204" pitchFamily="18" charset="0"/>
                <a:ea typeface="Cambria" panose="02040503050406030204" pitchFamily="18" charset="0"/>
                <a:cs typeface="Cambria" panose="02040503050406030204" pitchFamily="18" charset="0"/>
              </a:rPr>
              <a:t>officer’s</a:t>
            </a:r>
            <a:r>
              <a:rPr lang="en-US" sz="1800" spc="-10" dirty="0">
                <a:effectLst/>
                <a:latin typeface="Cambria" panose="02040503050406030204" pitchFamily="18" charset="0"/>
                <a:ea typeface="Cambria" panose="02040503050406030204" pitchFamily="18" charset="0"/>
                <a:cs typeface="Cambria" panose="02040503050406030204" pitchFamily="18" charset="0"/>
              </a:rPr>
              <a:t> </a:t>
            </a:r>
            <a:r>
              <a:rPr lang="en-US" sz="1800" dirty="0">
                <a:effectLst/>
                <a:latin typeface="Cambria" panose="02040503050406030204" pitchFamily="18" charset="0"/>
                <a:ea typeface="Cambria" panose="02040503050406030204" pitchFamily="18" charset="0"/>
                <a:cs typeface="Cambria" panose="02040503050406030204" pitchFamily="18" charset="0"/>
              </a:rPr>
              <a:t>duties</a:t>
            </a:r>
            <a:r>
              <a:rPr lang="en-US" sz="1800" spc="-10" dirty="0">
                <a:effectLst/>
                <a:latin typeface="Cambria" panose="02040503050406030204" pitchFamily="18" charset="0"/>
                <a:ea typeface="Cambria" panose="02040503050406030204" pitchFamily="18" charset="0"/>
                <a:cs typeface="Cambria" panose="02040503050406030204" pitchFamily="18" charset="0"/>
              </a:rPr>
              <a:t> </a:t>
            </a:r>
            <a:r>
              <a:rPr lang="en-US" sz="1800" dirty="0">
                <a:effectLst/>
                <a:latin typeface="Cambria" panose="02040503050406030204" pitchFamily="18" charset="0"/>
                <a:ea typeface="Cambria" panose="02040503050406030204" pitchFamily="18" charset="0"/>
                <a:cs typeface="Cambria" panose="02040503050406030204" pitchFamily="18" charset="0"/>
              </a:rPr>
              <a:t>can</a:t>
            </a:r>
            <a:r>
              <a:rPr lang="en-US" sz="1800" spc="-10" dirty="0">
                <a:effectLst/>
                <a:latin typeface="Cambria" panose="02040503050406030204" pitchFamily="18" charset="0"/>
                <a:ea typeface="Cambria" panose="02040503050406030204" pitchFamily="18" charset="0"/>
                <a:cs typeface="Cambria" panose="02040503050406030204" pitchFamily="18" charset="0"/>
              </a:rPr>
              <a:t> </a:t>
            </a:r>
            <a:r>
              <a:rPr lang="en-US" sz="1800" dirty="0">
                <a:effectLst/>
                <a:latin typeface="Cambria" panose="02040503050406030204" pitchFamily="18" charset="0"/>
                <a:ea typeface="Cambria" panose="02040503050406030204" pitchFamily="18" charset="0"/>
                <a:cs typeface="Cambria" panose="02040503050406030204" pitchFamily="18" charset="0"/>
              </a:rPr>
              <a:t>be</a:t>
            </a:r>
            <a:r>
              <a:rPr lang="en-US" sz="1800" spc="-10" dirty="0">
                <a:effectLst/>
                <a:latin typeface="Cambria" panose="02040503050406030204" pitchFamily="18" charset="0"/>
                <a:ea typeface="Cambria" panose="02040503050406030204" pitchFamily="18" charset="0"/>
                <a:cs typeface="Cambria" panose="02040503050406030204" pitchFamily="18" charset="0"/>
              </a:rPr>
              <a:t> </a:t>
            </a:r>
            <a:r>
              <a:rPr lang="en-US" sz="1800" dirty="0">
                <a:effectLst/>
                <a:latin typeface="Cambria" panose="02040503050406030204" pitchFamily="18" charset="0"/>
                <a:ea typeface="Cambria" panose="02040503050406030204" pitchFamily="18" charset="0"/>
                <a:cs typeface="Cambria" panose="02040503050406030204" pitchFamily="18" charset="0"/>
              </a:rPr>
              <a:t>found</a:t>
            </a:r>
            <a:r>
              <a:rPr lang="en-US" sz="1800" spc="-10" dirty="0">
                <a:effectLst/>
                <a:latin typeface="Cambria" panose="02040503050406030204" pitchFamily="18" charset="0"/>
                <a:ea typeface="Cambria" panose="02040503050406030204" pitchFamily="18" charset="0"/>
                <a:cs typeface="Cambria" panose="02040503050406030204" pitchFamily="18" charset="0"/>
              </a:rPr>
              <a:t> </a:t>
            </a:r>
            <a:r>
              <a:rPr lang="en-US" sz="1800" dirty="0">
                <a:effectLst/>
                <a:latin typeface="Cambria" panose="02040503050406030204" pitchFamily="18" charset="0"/>
                <a:ea typeface="Cambria" panose="02040503050406030204" pitchFamily="18" charset="0"/>
                <a:cs typeface="Cambria" panose="02040503050406030204" pitchFamily="18" charset="0"/>
              </a:rPr>
              <a:t>in the Playing Rules book and in the following pages of this manual.</a:t>
            </a:r>
          </a:p>
          <a:p>
            <a:pPr marL="0" marR="0" indent="0">
              <a:spcBef>
                <a:spcPts val="30"/>
              </a:spcBef>
              <a:spcAft>
                <a:spcPts val="0"/>
              </a:spcAft>
            </a:pPr>
            <a:r>
              <a:rPr lang="en-US" sz="1800" dirty="0">
                <a:effectLst/>
                <a:latin typeface="Cambria" panose="02040503050406030204" pitchFamily="18" charset="0"/>
                <a:ea typeface="Cambria" panose="02040503050406030204" pitchFamily="18" charset="0"/>
                <a:cs typeface="Cambria" panose="02040503050406030204" pitchFamily="18" charset="0"/>
              </a:rPr>
              <a:t> </a:t>
            </a:r>
          </a:p>
          <a:p>
            <a:pPr marL="88900" marR="0" indent="0">
              <a:spcBef>
                <a:spcPts val="5"/>
              </a:spcBef>
              <a:spcAft>
                <a:spcPts val="0"/>
              </a:spcAft>
            </a:pPr>
            <a:r>
              <a:rPr lang="en-US" sz="1800" dirty="0">
                <a:effectLst/>
                <a:latin typeface="Calibri" panose="020F0502020204030204" pitchFamily="34" charset="0"/>
                <a:ea typeface="Cambria" panose="02040503050406030204" pitchFamily="18" charset="0"/>
                <a:cs typeface="Cambria" panose="02040503050406030204" pitchFamily="18" charset="0"/>
              </a:rPr>
              <a:t>The</a:t>
            </a:r>
            <a:r>
              <a:rPr lang="en-US" sz="1800" spc="-5" dirty="0">
                <a:effectLst/>
                <a:latin typeface="Calibri" panose="020F0502020204030204" pitchFamily="34" charset="0"/>
                <a:ea typeface="Cambria" panose="02040503050406030204" pitchFamily="18" charset="0"/>
                <a:cs typeface="Cambria" panose="02040503050406030204" pitchFamily="18" charset="0"/>
              </a:rPr>
              <a:t> </a:t>
            </a:r>
            <a:r>
              <a:rPr lang="en-US" sz="1800" dirty="0">
                <a:effectLst/>
                <a:latin typeface="Calibri" panose="020F0502020204030204" pitchFamily="34" charset="0"/>
                <a:ea typeface="Cambria" panose="02040503050406030204" pitchFamily="18" charset="0"/>
                <a:cs typeface="Cambria" panose="02040503050406030204" pitchFamily="18" charset="0"/>
              </a:rPr>
              <a:t>basics</a:t>
            </a:r>
            <a:r>
              <a:rPr lang="en-US" sz="1800" spc="-5" dirty="0">
                <a:effectLst/>
                <a:latin typeface="Calibri" panose="020F0502020204030204" pitchFamily="34" charset="0"/>
                <a:ea typeface="Cambria" panose="02040503050406030204" pitchFamily="18" charset="0"/>
                <a:cs typeface="Cambria" panose="02040503050406030204" pitchFamily="18" charset="0"/>
              </a:rPr>
              <a:t> </a:t>
            </a:r>
            <a:r>
              <a:rPr lang="en-US" sz="1800" dirty="0">
                <a:effectLst/>
                <a:latin typeface="Calibri" panose="020F0502020204030204" pitchFamily="34" charset="0"/>
                <a:ea typeface="Cambria" panose="02040503050406030204" pitchFamily="18" charset="0"/>
                <a:cs typeface="Cambria" panose="02040503050406030204" pitchFamily="18" charset="0"/>
              </a:rPr>
              <a:t>of</a:t>
            </a:r>
            <a:r>
              <a:rPr lang="en-US" sz="1800" spc="-5" dirty="0">
                <a:effectLst/>
                <a:latin typeface="Calibri" panose="020F0502020204030204" pitchFamily="34" charset="0"/>
                <a:ea typeface="Cambria" panose="02040503050406030204" pitchFamily="18" charset="0"/>
                <a:cs typeface="Cambria" panose="02040503050406030204" pitchFamily="18" charset="0"/>
              </a:rPr>
              <a:t> </a:t>
            </a:r>
            <a:r>
              <a:rPr lang="en-US" sz="1800" dirty="0">
                <a:effectLst/>
                <a:latin typeface="Calibri" panose="020F0502020204030204" pitchFamily="34" charset="0"/>
                <a:ea typeface="Cambria" panose="02040503050406030204" pitchFamily="18" charset="0"/>
                <a:cs typeface="Cambria" panose="02040503050406030204" pitchFamily="18" charset="0"/>
              </a:rPr>
              <a:t>getting</a:t>
            </a:r>
            <a:r>
              <a:rPr lang="en-US" sz="1800" spc="-5" dirty="0">
                <a:effectLst/>
                <a:latin typeface="Calibri" panose="020F0502020204030204" pitchFamily="34" charset="0"/>
                <a:ea typeface="Cambria" panose="02040503050406030204" pitchFamily="18" charset="0"/>
                <a:cs typeface="Cambria" panose="02040503050406030204" pitchFamily="18" charset="0"/>
              </a:rPr>
              <a:t> </a:t>
            </a:r>
            <a:r>
              <a:rPr lang="en-US" sz="1800" dirty="0">
                <a:effectLst/>
                <a:latin typeface="Calibri" panose="020F0502020204030204" pitchFamily="34" charset="0"/>
                <a:ea typeface="Cambria" panose="02040503050406030204" pitchFamily="18" charset="0"/>
                <a:cs typeface="Cambria" panose="02040503050406030204" pitchFamily="18" charset="0"/>
              </a:rPr>
              <a:t>your</a:t>
            </a:r>
            <a:r>
              <a:rPr lang="en-US" sz="1800" spc="-5" dirty="0">
                <a:effectLst/>
                <a:latin typeface="Calibri" panose="020F0502020204030204" pitchFamily="34" charset="0"/>
                <a:ea typeface="Cambria" panose="02040503050406030204" pitchFamily="18" charset="0"/>
                <a:cs typeface="Cambria" panose="02040503050406030204" pitchFamily="18" charset="0"/>
              </a:rPr>
              <a:t> </a:t>
            </a:r>
            <a:r>
              <a:rPr lang="en-US" sz="1800" dirty="0">
                <a:effectLst/>
                <a:latin typeface="Calibri" panose="020F0502020204030204" pitchFamily="34" charset="0"/>
                <a:ea typeface="Cambria" panose="02040503050406030204" pitchFamily="18" charset="0"/>
                <a:cs typeface="Cambria" panose="02040503050406030204" pitchFamily="18" charset="0"/>
              </a:rPr>
              <a:t>league</a:t>
            </a:r>
            <a:r>
              <a:rPr lang="en-US" sz="1800" spc="-5" dirty="0">
                <a:effectLst/>
                <a:latin typeface="Calibri" panose="020F0502020204030204" pitchFamily="34" charset="0"/>
                <a:ea typeface="Cambria" panose="02040503050406030204" pitchFamily="18" charset="0"/>
                <a:cs typeface="Cambria" panose="02040503050406030204" pitchFamily="18" charset="0"/>
              </a:rPr>
              <a:t> </a:t>
            </a:r>
            <a:r>
              <a:rPr lang="en-US" sz="1800" dirty="0">
                <a:effectLst/>
                <a:latin typeface="Calibri" panose="020F0502020204030204" pitchFamily="34" charset="0"/>
                <a:ea typeface="Cambria" panose="02040503050406030204" pitchFamily="18" charset="0"/>
                <a:cs typeface="Cambria" panose="02040503050406030204" pitchFamily="18" charset="0"/>
              </a:rPr>
              <a:t>up</a:t>
            </a:r>
            <a:r>
              <a:rPr lang="en-US" sz="1800" spc="-5" dirty="0">
                <a:effectLst/>
                <a:latin typeface="Calibri" panose="020F0502020204030204" pitchFamily="34" charset="0"/>
                <a:ea typeface="Cambria" panose="02040503050406030204" pitchFamily="18" charset="0"/>
                <a:cs typeface="Cambria" panose="02040503050406030204" pitchFamily="18" charset="0"/>
              </a:rPr>
              <a:t> </a:t>
            </a:r>
            <a:r>
              <a:rPr lang="en-US" sz="1800" dirty="0">
                <a:effectLst/>
                <a:latin typeface="Calibri" panose="020F0502020204030204" pitchFamily="34" charset="0"/>
                <a:ea typeface="Cambria" panose="02040503050406030204" pitchFamily="18" charset="0"/>
                <a:cs typeface="Cambria" panose="02040503050406030204" pitchFamily="18" charset="0"/>
              </a:rPr>
              <a:t>and</a:t>
            </a:r>
            <a:r>
              <a:rPr lang="en-US" sz="1800" spc="-5" dirty="0">
                <a:effectLst/>
                <a:latin typeface="Calibri" panose="020F0502020204030204" pitchFamily="34" charset="0"/>
                <a:ea typeface="Cambria" panose="02040503050406030204" pitchFamily="18" charset="0"/>
                <a:cs typeface="Cambria" panose="02040503050406030204" pitchFamily="18" charset="0"/>
              </a:rPr>
              <a:t> </a:t>
            </a:r>
            <a:r>
              <a:rPr lang="en-US" sz="1800" spc="-10" dirty="0">
                <a:effectLst/>
                <a:latin typeface="Calibri" panose="020F0502020204030204" pitchFamily="34" charset="0"/>
                <a:ea typeface="Cambria" panose="02040503050406030204" pitchFamily="18" charset="0"/>
                <a:cs typeface="Cambria" panose="02040503050406030204" pitchFamily="18" charset="0"/>
              </a:rPr>
              <a:t>rolling…</a:t>
            </a:r>
            <a:endParaRPr lang="en-US" sz="1800" dirty="0">
              <a:effectLst/>
              <a:latin typeface="Cambria" panose="02040503050406030204" pitchFamily="18" charset="0"/>
              <a:ea typeface="Cambria" panose="02040503050406030204" pitchFamily="18" charset="0"/>
              <a:cs typeface="Cambria" panose="02040503050406030204" pitchFamily="18" charset="0"/>
            </a:endParaRPr>
          </a:p>
          <a:p>
            <a:pPr marL="342900" marR="0" lvl="0" indent="-342900">
              <a:spcBef>
                <a:spcPts val="340"/>
              </a:spcBef>
              <a:spcAft>
                <a:spcPts val="0"/>
              </a:spcAft>
              <a:buSzPts val="1000"/>
              <a:buFont typeface="MS Gothic" panose="020B0609070205080204" pitchFamily="49" charset="-128"/>
              <a:buChar char="❑"/>
              <a:tabLst>
                <a:tab pos="318135" algn="l"/>
              </a:tabLst>
            </a:pPr>
            <a:r>
              <a:rPr lang="en-US" sz="1800" spc="0" dirty="0">
                <a:effectLst/>
                <a:latin typeface="Cambria" panose="02040503050406030204" pitchFamily="18" charset="0"/>
                <a:ea typeface="Cambria" panose="02040503050406030204" pitchFamily="18" charset="0"/>
                <a:cs typeface="MS Gothic" panose="020B0609070205080204" pitchFamily="49" charset="-128"/>
              </a:rPr>
              <a:t>Have</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a</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meeting</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to</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adopt</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rules</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before</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the</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first</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session</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of</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10" dirty="0">
                <a:effectLst/>
                <a:latin typeface="Cambria" panose="02040503050406030204" pitchFamily="18" charset="0"/>
                <a:ea typeface="Cambria" panose="02040503050406030204" pitchFamily="18" charset="0"/>
                <a:cs typeface="MS Gothic" panose="020B0609070205080204" pitchFamily="49" charset="-128"/>
              </a:rPr>
              <a:t>bowling.</a:t>
            </a:r>
            <a:endParaRPr lang="en-US" sz="1800" spc="0" dirty="0">
              <a:effectLst/>
              <a:latin typeface="Cambria" panose="02040503050406030204" pitchFamily="18" charset="0"/>
              <a:ea typeface="Cambria" panose="02040503050406030204" pitchFamily="18" charset="0"/>
              <a:cs typeface="MS Gothic" panose="020B0609070205080204" pitchFamily="49" charset="-128"/>
            </a:endParaRPr>
          </a:p>
          <a:p>
            <a:pPr marL="342900" marR="0" lvl="0" indent="-342900">
              <a:spcBef>
                <a:spcPts val="300"/>
              </a:spcBef>
              <a:spcAft>
                <a:spcPts val="0"/>
              </a:spcAft>
              <a:buSzPts val="1000"/>
              <a:buFont typeface="MS Gothic" panose="020B0609070205080204" pitchFamily="49" charset="-128"/>
              <a:buChar char="❑"/>
              <a:tabLst>
                <a:tab pos="318135" algn="l"/>
              </a:tabLst>
            </a:pPr>
            <a:r>
              <a:rPr lang="en-US" sz="1800" spc="0" dirty="0">
                <a:effectLst/>
                <a:latin typeface="Cambria" panose="02040503050406030204" pitchFamily="18" charset="0"/>
                <a:ea typeface="Cambria" panose="02040503050406030204" pitchFamily="18" charset="0"/>
                <a:cs typeface="MS Gothic" panose="020B0609070205080204" pitchFamily="49" charset="-128"/>
              </a:rPr>
              <a:t>Establish</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the</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league</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account</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with</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two</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signatures</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for</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withdrawals</a:t>
            </a:r>
            <a:r>
              <a:rPr lang="en-US" sz="1800" spc="20" dirty="0">
                <a:effectLst/>
                <a:latin typeface="Cambria" panose="02040503050406030204" pitchFamily="18" charset="0"/>
                <a:ea typeface="Cambria" panose="02040503050406030204" pitchFamily="18" charset="0"/>
                <a:cs typeface="MS Gothic" panose="020B0609070205080204" pitchFamily="49" charset="-128"/>
              </a:rPr>
              <a:t> </a:t>
            </a:r>
            <a:r>
              <a:rPr lang="en-US" sz="1800" u="sng" spc="0" dirty="0">
                <a:effectLst/>
                <a:latin typeface="Cambria" panose="02040503050406030204" pitchFamily="18" charset="0"/>
                <a:ea typeface="Cambria" panose="02040503050406030204" pitchFamily="18" charset="0"/>
                <a:cs typeface="MS Gothic" panose="020B0609070205080204" pitchFamily="49" charset="-128"/>
              </a:rPr>
              <a:t>and</a:t>
            </a:r>
            <a:r>
              <a:rPr lang="en-US" sz="1800" u="sng" spc="-5" dirty="0">
                <a:effectLst/>
                <a:latin typeface="Cambria" panose="02040503050406030204" pitchFamily="18" charset="0"/>
                <a:ea typeface="Cambria" panose="02040503050406030204" pitchFamily="18" charset="0"/>
                <a:cs typeface="MS Gothic" panose="020B0609070205080204" pitchFamily="49" charset="-128"/>
              </a:rPr>
              <a:t> </a:t>
            </a:r>
            <a:r>
              <a:rPr lang="en-US" sz="1800" u="sng" spc="0" dirty="0">
                <a:effectLst/>
                <a:latin typeface="Cambria" panose="02040503050406030204" pitchFamily="18" charset="0"/>
                <a:ea typeface="Cambria" panose="02040503050406030204" pitchFamily="18" charset="0"/>
                <a:cs typeface="MS Gothic" panose="020B0609070205080204" pitchFamily="49" charset="-128"/>
              </a:rPr>
              <a:t>statements</a:t>
            </a:r>
            <a:r>
              <a:rPr lang="en-US" sz="1800" u="sng" spc="-5" dirty="0">
                <a:effectLst/>
                <a:latin typeface="Cambria" panose="02040503050406030204" pitchFamily="18" charset="0"/>
                <a:ea typeface="Cambria" panose="02040503050406030204" pitchFamily="18" charset="0"/>
                <a:cs typeface="MS Gothic" panose="020B0609070205080204" pitchFamily="49" charset="-128"/>
              </a:rPr>
              <a:t> </a:t>
            </a:r>
            <a:r>
              <a:rPr lang="en-US" sz="1800" u="sng" spc="0" dirty="0">
                <a:effectLst/>
                <a:latin typeface="Cambria" panose="02040503050406030204" pitchFamily="18" charset="0"/>
                <a:ea typeface="Cambria" panose="02040503050406030204" pitchFamily="18" charset="0"/>
                <a:cs typeface="MS Gothic" panose="020B0609070205080204" pitchFamily="49" charset="-128"/>
              </a:rPr>
              <a:t>sent</a:t>
            </a:r>
            <a:r>
              <a:rPr lang="en-US" sz="1800" u="sng" spc="-5" dirty="0">
                <a:effectLst/>
                <a:latin typeface="Cambria" panose="02040503050406030204" pitchFamily="18" charset="0"/>
                <a:ea typeface="Cambria" panose="02040503050406030204" pitchFamily="18" charset="0"/>
                <a:cs typeface="MS Gothic" panose="020B0609070205080204" pitchFamily="49" charset="-128"/>
              </a:rPr>
              <a:t> </a:t>
            </a:r>
            <a:r>
              <a:rPr lang="en-US" sz="1800" u="sng" spc="0" dirty="0">
                <a:effectLst/>
                <a:latin typeface="Cambria" panose="02040503050406030204" pitchFamily="18" charset="0"/>
                <a:ea typeface="Cambria" panose="02040503050406030204" pitchFamily="18" charset="0"/>
                <a:cs typeface="MS Gothic" panose="020B0609070205080204" pitchFamily="49" charset="-128"/>
              </a:rPr>
              <a:t>to</a:t>
            </a:r>
            <a:r>
              <a:rPr lang="en-US" sz="1800" u="sng" spc="-5" dirty="0">
                <a:effectLst/>
                <a:latin typeface="Cambria" panose="02040503050406030204" pitchFamily="18" charset="0"/>
                <a:ea typeface="Cambria" panose="02040503050406030204" pitchFamily="18" charset="0"/>
                <a:cs typeface="MS Gothic" panose="020B0609070205080204" pitchFamily="49" charset="-128"/>
              </a:rPr>
              <a:t> </a:t>
            </a:r>
            <a:r>
              <a:rPr lang="en-US" sz="1800" u="sng" spc="0" dirty="0">
                <a:effectLst/>
                <a:latin typeface="Cambria" panose="02040503050406030204" pitchFamily="18" charset="0"/>
                <a:ea typeface="Cambria" panose="02040503050406030204" pitchFamily="18" charset="0"/>
                <a:cs typeface="MS Gothic" panose="020B0609070205080204" pitchFamily="49" charset="-128"/>
              </a:rPr>
              <a:t>the</a:t>
            </a:r>
            <a:r>
              <a:rPr lang="en-US" sz="1800" u="sng" spc="-5" dirty="0">
                <a:effectLst/>
                <a:latin typeface="Cambria" panose="02040503050406030204" pitchFamily="18" charset="0"/>
                <a:ea typeface="Cambria" panose="02040503050406030204" pitchFamily="18" charset="0"/>
                <a:cs typeface="MS Gothic" panose="020B0609070205080204" pitchFamily="49" charset="-128"/>
              </a:rPr>
              <a:t> </a:t>
            </a:r>
            <a:r>
              <a:rPr lang="en-US" sz="1800" u="sng" spc="-10" dirty="0">
                <a:effectLst/>
                <a:latin typeface="Cambria" panose="02040503050406030204" pitchFamily="18" charset="0"/>
                <a:ea typeface="Cambria" panose="02040503050406030204" pitchFamily="18" charset="0"/>
                <a:cs typeface="MS Gothic" panose="020B0609070205080204" pitchFamily="49" charset="-128"/>
              </a:rPr>
              <a:t>president</a:t>
            </a:r>
            <a:r>
              <a:rPr lang="en-US" sz="1800" spc="-10" dirty="0">
                <a:effectLst/>
                <a:latin typeface="Cambria" panose="02040503050406030204" pitchFamily="18" charset="0"/>
                <a:ea typeface="Cambria" panose="02040503050406030204" pitchFamily="18" charset="0"/>
                <a:cs typeface="MS Gothic" panose="020B0609070205080204" pitchFamily="49" charset="-128"/>
              </a:rPr>
              <a:t>.</a:t>
            </a:r>
            <a:endParaRPr lang="en-US" sz="1800" spc="0" dirty="0">
              <a:effectLst/>
              <a:latin typeface="Cambria" panose="02040503050406030204" pitchFamily="18" charset="0"/>
              <a:ea typeface="Cambria" panose="02040503050406030204" pitchFamily="18" charset="0"/>
              <a:cs typeface="MS Gothic" panose="020B0609070205080204" pitchFamily="49" charset="-128"/>
            </a:endParaRPr>
          </a:p>
          <a:p>
            <a:pPr marL="342900" marR="0" lvl="0" indent="-342900">
              <a:spcBef>
                <a:spcPts val="290"/>
              </a:spcBef>
              <a:spcAft>
                <a:spcPts val="0"/>
              </a:spcAft>
              <a:buSzPts val="1000"/>
              <a:buFont typeface="MS Gothic" panose="020B0609070205080204" pitchFamily="49" charset="-128"/>
              <a:buChar char="❑"/>
              <a:tabLst>
                <a:tab pos="318135" algn="l"/>
              </a:tabLst>
            </a:pPr>
            <a:r>
              <a:rPr lang="en-US" sz="1800" spc="0" dirty="0">
                <a:effectLst/>
                <a:latin typeface="Cambria" panose="02040503050406030204" pitchFamily="18" charset="0"/>
                <a:ea typeface="Cambria" panose="02040503050406030204" pitchFamily="18" charset="0"/>
                <a:cs typeface="MS Gothic" panose="020B0609070205080204" pitchFamily="49" charset="-128"/>
              </a:rPr>
              <a:t>Post</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a</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league</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schedule</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in</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center</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or</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distribute</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to</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each</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team</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10" dirty="0">
                <a:effectLst/>
                <a:latin typeface="Cambria" panose="02040503050406030204" pitchFamily="18" charset="0"/>
                <a:ea typeface="Cambria" panose="02040503050406030204" pitchFamily="18" charset="0"/>
                <a:cs typeface="MS Gothic" panose="020B0609070205080204" pitchFamily="49" charset="-128"/>
              </a:rPr>
              <a:t>captain.</a:t>
            </a:r>
            <a:endParaRPr lang="en-US" sz="1800" spc="0" dirty="0">
              <a:effectLst/>
              <a:latin typeface="Cambria" panose="02040503050406030204" pitchFamily="18" charset="0"/>
              <a:ea typeface="Cambria" panose="02040503050406030204" pitchFamily="18" charset="0"/>
              <a:cs typeface="MS Gothic" panose="020B0609070205080204" pitchFamily="49" charset="-128"/>
            </a:endParaRPr>
          </a:p>
          <a:p>
            <a:pPr marL="342900" marR="0" lvl="0" indent="-342900">
              <a:spcBef>
                <a:spcPts val="290"/>
              </a:spcBef>
              <a:spcAft>
                <a:spcPts val="0"/>
              </a:spcAft>
              <a:buSzPts val="1000"/>
              <a:buFont typeface="MS Gothic" panose="020B0609070205080204" pitchFamily="49" charset="-128"/>
              <a:buChar char="❑"/>
              <a:tabLst>
                <a:tab pos="318135" algn="l"/>
              </a:tabLst>
            </a:pPr>
            <a:r>
              <a:rPr lang="en-US" sz="1800" spc="0" dirty="0">
                <a:effectLst/>
                <a:latin typeface="Cambria" panose="02040503050406030204" pitchFamily="18" charset="0"/>
                <a:ea typeface="Cambria" panose="02040503050406030204" pitchFamily="18" charset="0"/>
                <a:cs typeface="MS Gothic" panose="020B0609070205080204" pitchFamily="49" charset="-128"/>
              </a:rPr>
              <a:t>Have</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all</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bowlers</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complete</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membership</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applications</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and</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pay</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fees</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in</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accordance</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with</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USBC</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Rule</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20" dirty="0">
                <a:effectLst/>
                <a:latin typeface="Cambria" panose="02040503050406030204" pitchFamily="18" charset="0"/>
                <a:ea typeface="Cambria" panose="02040503050406030204" pitchFamily="18" charset="0"/>
                <a:cs typeface="MS Gothic" panose="020B0609070205080204" pitchFamily="49" charset="-128"/>
              </a:rPr>
              <a:t>101.</a:t>
            </a:r>
            <a:endParaRPr lang="en-US" sz="1800" spc="0" dirty="0">
              <a:effectLst/>
              <a:latin typeface="Cambria" panose="02040503050406030204" pitchFamily="18" charset="0"/>
              <a:ea typeface="Cambria" panose="02040503050406030204" pitchFamily="18" charset="0"/>
              <a:cs typeface="MS Gothic" panose="020B0609070205080204" pitchFamily="49" charset="-128"/>
            </a:endParaRPr>
          </a:p>
          <a:p>
            <a:pPr marL="342900" marR="271145" lvl="0" indent="-342900">
              <a:lnSpc>
                <a:spcPct val="95000"/>
              </a:lnSpc>
              <a:spcBef>
                <a:spcPts val="340"/>
              </a:spcBef>
              <a:spcAft>
                <a:spcPts val="0"/>
              </a:spcAft>
              <a:buSzPts val="1000"/>
              <a:buFont typeface="MS Gothic" panose="020B0609070205080204" pitchFamily="49" charset="-128"/>
              <a:buChar char="❑"/>
              <a:tabLst>
                <a:tab pos="317500" algn="l"/>
              </a:tabLst>
            </a:pPr>
            <a:r>
              <a:rPr lang="en-US" sz="1800" spc="0" dirty="0">
                <a:effectLst/>
                <a:latin typeface="Cambria" panose="02040503050406030204" pitchFamily="18" charset="0"/>
                <a:ea typeface="Cambria" panose="02040503050406030204" pitchFamily="18" charset="0"/>
                <a:cs typeface="MS Gothic" panose="020B0609070205080204" pitchFamily="49" charset="-128"/>
              </a:rPr>
              <a:t>Send</a:t>
            </a:r>
            <a:r>
              <a:rPr lang="en-US" sz="1800" spc="-1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completed</a:t>
            </a:r>
            <a:r>
              <a:rPr lang="en-US" sz="1800" spc="-1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USBC</a:t>
            </a:r>
            <a:r>
              <a:rPr lang="en-US" sz="1800" spc="-1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league</a:t>
            </a:r>
            <a:r>
              <a:rPr lang="en-US" sz="1800" spc="-1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application</a:t>
            </a:r>
            <a:r>
              <a:rPr lang="en-US" sz="1800" spc="-1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and</a:t>
            </a:r>
            <a:r>
              <a:rPr lang="en-US" sz="1800" spc="-1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fees</a:t>
            </a:r>
            <a:r>
              <a:rPr lang="en-US" sz="1800" spc="-1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to</a:t>
            </a:r>
            <a:r>
              <a:rPr lang="en-US" sz="1800" spc="-1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your</a:t>
            </a:r>
            <a:r>
              <a:rPr lang="en-US" sz="1800" spc="-1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local</a:t>
            </a:r>
            <a:r>
              <a:rPr lang="en-US" sz="1800" spc="-1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association(s)</a:t>
            </a:r>
            <a:r>
              <a:rPr lang="en-US" sz="1800" spc="-1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within</a:t>
            </a:r>
            <a:r>
              <a:rPr lang="en-US" sz="1800" spc="-1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30</a:t>
            </a:r>
            <a:r>
              <a:rPr lang="en-US" sz="1800" spc="-1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days</a:t>
            </a:r>
            <a:r>
              <a:rPr lang="en-US" sz="1800" spc="-1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from</a:t>
            </a:r>
            <a:r>
              <a:rPr lang="en-US" sz="1800" spc="-1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the</a:t>
            </a:r>
            <a:r>
              <a:rPr lang="en-US" sz="1800" spc="-1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start</a:t>
            </a:r>
            <a:r>
              <a:rPr lang="en-US" sz="1800" spc="-1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of the schedule.</a:t>
            </a:r>
          </a:p>
          <a:p>
            <a:pPr marL="342900" marR="0" lvl="0" indent="-342900">
              <a:spcBef>
                <a:spcPts val="355"/>
              </a:spcBef>
              <a:spcAft>
                <a:spcPts val="0"/>
              </a:spcAft>
              <a:buSzPts val="1000"/>
              <a:buFont typeface="MS Gothic" panose="020B0609070205080204" pitchFamily="49" charset="-128"/>
              <a:buChar char="❑"/>
              <a:tabLst>
                <a:tab pos="318135" algn="l"/>
              </a:tabLst>
            </a:pPr>
            <a:r>
              <a:rPr lang="en-US" sz="1800" spc="0" dirty="0">
                <a:effectLst/>
                <a:latin typeface="Cambria" panose="02040503050406030204" pitchFamily="18" charset="0"/>
                <a:ea typeface="Cambria" panose="02040503050406030204" pitchFamily="18" charset="0"/>
                <a:cs typeface="MS Gothic" panose="020B0609070205080204" pitchFamily="49" charset="-128"/>
              </a:rPr>
              <a:t>Adopt</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a</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prize/awards</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list</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within</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five</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(5)</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weeks</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of</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the</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start</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of</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the</a:t>
            </a:r>
            <a:r>
              <a:rPr lang="en-US" sz="1800" spc="-5" dirty="0">
                <a:effectLst/>
                <a:latin typeface="Cambria" panose="02040503050406030204" pitchFamily="18" charset="0"/>
                <a:ea typeface="Cambria" panose="02040503050406030204" pitchFamily="18" charset="0"/>
                <a:cs typeface="MS Gothic" panose="020B0609070205080204" pitchFamily="49" charset="-128"/>
              </a:rPr>
              <a:t> </a:t>
            </a:r>
            <a:r>
              <a:rPr lang="en-US" sz="1800" spc="-10" dirty="0">
                <a:effectLst/>
                <a:latin typeface="Cambria" panose="02040503050406030204" pitchFamily="18" charset="0"/>
                <a:ea typeface="Cambria" panose="02040503050406030204" pitchFamily="18" charset="0"/>
                <a:cs typeface="MS Gothic" panose="020B0609070205080204" pitchFamily="49" charset="-128"/>
              </a:rPr>
              <a:t>schedule.</a:t>
            </a:r>
            <a:endParaRPr lang="en-US" sz="1800" spc="0" dirty="0">
              <a:effectLst/>
              <a:latin typeface="Cambria" panose="02040503050406030204" pitchFamily="18" charset="0"/>
              <a:ea typeface="Cambria" panose="02040503050406030204" pitchFamily="18" charset="0"/>
              <a:cs typeface="MS Gothic" panose="020B0609070205080204" pitchFamily="49" charset="-128"/>
            </a:endParaRPr>
          </a:p>
          <a:p>
            <a:pPr marL="342900" marR="521970" lvl="0" indent="-342900">
              <a:lnSpc>
                <a:spcPct val="95000"/>
              </a:lnSpc>
              <a:spcBef>
                <a:spcPts val="340"/>
              </a:spcBef>
              <a:spcAft>
                <a:spcPts val="0"/>
              </a:spcAft>
              <a:buSzPts val="1000"/>
              <a:buFont typeface="MS Gothic" panose="020B0609070205080204" pitchFamily="49" charset="-128"/>
              <a:buChar char="❑"/>
              <a:tabLst>
                <a:tab pos="317500" algn="l"/>
              </a:tabLst>
            </a:pPr>
            <a:r>
              <a:rPr lang="en-US" sz="1800" spc="0" dirty="0">
                <a:effectLst/>
                <a:latin typeface="Cambria" panose="02040503050406030204" pitchFamily="18" charset="0"/>
                <a:ea typeface="Cambria" panose="02040503050406030204" pitchFamily="18" charset="0"/>
                <a:cs typeface="MS Gothic" panose="020B0609070205080204" pitchFamily="49" charset="-128"/>
              </a:rPr>
              <a:t>If</a:t>
            </a:r>
            <a:r>
              <a:rPr lang="en-US" sz="1800" spc="-1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your</a:t>
            </a:r>
            <a:r>
              <a:rPr lang="en-US" sz="1800" spc="-1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league</a:t>
            </a:r>
            <a:r>
              <a:rPr lang="en-US" sz="1800" spc="-1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includes</a:t>
            </a:r>
            <a:r>
              <a:rPr lang="en-US" sz="1800" spc="-1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bowlers</a:t>
            </a:r>
            <a:r>
              <a:rPr lang="en-US" sz="1800" spc="-1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under</a:t>
            </a:r>
            <a:r>
              <a:rPr lang="en-US" sz="1800" spc="-1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age</a:t>
            </a:r>
            <a:r>
              <a:rPr lang="en-US" sz="1800" spc="-1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18,</a:t>
            </a:r>
            <a:r>
              <a:rPr lang="en-US" sz="1800" spc="-1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discuss</a:t>
            </a:r>
            <a:r>
              <a:rPr lang="en-US" sz="1800" spc="-1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Youth</a:t>
            </a:r>
            <a:r>
              <a:rPr lang="en-US" sz="1800" spc="-1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Membership</a:t>
            </a:r>
            <a:r>
              <a:rPr lang="en-US" sz="1800" spc="-1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Eligibility</a:t>
            </a:r>
            <a:r>
              <a:rPr lang="en-US" sz="1800" spc="-1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Rule</a:t>
            </a:r>
            <a:r>
              <a:rPr lang="en-US" sz="1800" spc="-1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400</a:t>
            </a:r>
            <a:r>
              <a:rPr lang="en-US" sz="1800" spc="-1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with</a:t>
            </a:r>
            <a:r>
              <a:rPr lang="en-US" sz="1800" spc="-15" dirty="0">
                <a:effectLst/>
                <a:latin typeface="Cambria" panose="02040503050406030204" pitchFamily="18" charset="0"/>
                <a:ea typeface="Cambria" panose="02040503050406030204" pitchFamily="18" charset="0"/>
                <a:cs typeface="MS Gothic" panose="020B0609070205080204" pitchFamily="49" charset="-128"/>
              </a:rPr>
              <a:t> </a:t>
            </a:r>
            <a:r>
              <a:rPr lang="en-US" sz="1800" spc="0" dirty="0">
                <a:effectLst/>
                <a:latin typeface="Cambria" panose="02040503050406030204" pitchFamily="18" charset="0"/>
                <a:ea typeface="Cambria" panose="02040503050406030204" pitchFamily="18" charset="0"/>
                <a:cs typeface="MS Gothic" panose="020B0609070205080204" pitchFamily="49" charset="-128"/>
              </a:rPr>
              <a:t>league </a:t>
            </a:r>
            <a:r>
              <a:rPr lang="en-US" sz="1800" spc="-10" dirty="0">
                <a:effectLst/>
                <a:latin typeface="Cambria" panose="02040503050406030204" pitchFamily="18" charset="0"/>
                <a:ea typeface="Cambria" panose="02040503050406030204" pitchFamily="18" charset="0"/>
                <a:cs typeface="MS Gothic" panose="020B0609070205080204" pitchFamily="49" charset="-128"/>
              </a:rPr>
              <a:t>members.</a:t>
            </a:r>
            <a:endParaRPr lang="en-US" sz="1800" spc="0" dirty="0">
              <a:effectLst/>
              <a:latin typeface="Cambria" panose="02040503050406030204" pitchFamily="18" charset="0"/>
              <a:ea typeface="Cambria" panose="02040503050406030204" pitchFamily="18" charset="0"/>
              <a:cs typeface="MS Gothic" panose="020B0609070205080204" pitchFamily="49" charset="-128"/>
            </a:endParaRPr>
          </a:p>
          <a:p>
            <a:endParaRPr lang="en-US" dirty="0"/>
          </a:p>
        </p:txBody>
      </p:sp>
      <p:pic>
        <p:nvPicPr>
          <p:cNvPr id="14" name="Picture 13">
            <a:extLst>
              <a:ext uri="{FF2B5EF4-FFF2-40B4-BE49-F238E27FC236}">
                <a16:creationId xmlns:a16="http://schemas.microsoft.com/office/drawing/2014/main" id="{5AD4FE7C-EA29-72CB-E1F7-10D942355F5C}"/>
              </a:ext>
            </a:extLst>
          </p:cNvPr>
          <p:cNvPicPr>
            <a:picLocks noChangeAspect="1"/>
          </p:cNvPicPr>
          <p:nvPr/>
        </p:nvPicPr>
        <p:blipFill>
          <a:blip r:embed="rId2"/>
          <a:stretch>
            <a:fillRect/>
          </a:stretch>
        </p:blipFill>
        <p:spPr>
          <a:xfrm>
            <a:off x="706374" y="614023"/>
            <a:ext cx="6512052" cy="1291285"/>
          </a:xfrm>
          <a:prstGeom prst="rect">
            <a:avLst/>
          </a:prstGeom>
        </p:spPr>
      </p:pic>
    </p:spTree>
    <p:extLst>
      <p:ext uri="{BB962C8B-B14F-4D97-AF65-F5344CB8AC3E}">
        <p14:creationId xmlns:p14="http://schemas.microsoft.com/office/powerpoint/2010/main" val="3913265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41D9D5-E603-08DC-9735-5EC0ADACD120}"/>
              </a:ext>
            </a:extLst>
          </p:cNvPr>
          <p:cNvSpPr txBox="1"/>
          <p:nvPr/>
        </p:nvSpPr>
        <p:spPr>
          <a:xfrm>
            <a:off x="762000" y="866273"/>
            <a:ext cx="10668000" cy="5563574"/>
          </a:xfrm>
          <a:prstGeom prst="rect">
            <a:avLst/>
          </a:prstGeom>
          <a:noFill/>
        </p:spPr>
        <p:txBody>
          <a:bodyPr wrap="square" rtlCol="0">
            <a:spAutoFit/>
          </a:bodyPr>
          <a:lstStyle/>
          <a:p>
            <a:pPr marL="342900" marR="0" lvl="0" indent="-342900">
              <a:spcBef>
                <a:spcPts val="365"/>
              </a:spcBef>
              <a:spcAft>
                <a:spcPts val="0"/>
              </a:spcAft>
              <a:buSzPts val="1000"/>
              <a:buFont typeface="MS Gothic" panose="020B0609070205080204" pitchFamily="49" charset="-128"/>
              <a:buChar char="❑"/>
              <a:tabLst>
                <a:tab pos="318135" algn="l"/>
              </a:tabLst>
            </a:pPr>
            <a:r>
              <a:rPr lang="en-US" spc="0" dirty="0">
                <a:effectLst/>
                <a:latin typeface="Cambria" panose="02040503050406030204" pitchFamily="18" charset="0"/>
                <a:ea typeface="Cambria" panose="02040503050406030204" pitchFamily="18" charset="0"/>
                <a:cs typeface="MS Gothic" panose="020B0609070205080204" pitchFamily="49" charset="-128"/>
              </a:rPr>
              <a:t>If</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your</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adult/youth</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league</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includes</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individuals</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under</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the</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age</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25" dirty="0">
                <a:effectLst/>
                <a:latin typeface="Cambria" panose="02040503050406030204" pitchFamily="18" charset="0"/>
                <a:ea typeface="Cambria" panose="02040503050406030204" pitchFamily="18" charset="0"/>
                <a:cs typeface="MS Gothic" panose="020B0609070205080204" pitchFamily="49" charset="-128"/>
              </a:rPr>
              <a:t>18:</a:t>
            </a:r>
            <a:endParaRPr lang="en-US" spc="0" dirty="0">
              <a:effectLst/>
              <a:latin typeface="Cambria" panose="02040503050406030204" pitchFamily="18" charset="0"/>
              <a:ea typeface="Cambria" panose="02040503050406030204" pitchFamily="18" charset="0"/>
              <a:cs typeface="MS Gothic" panose="020B0609070205080204" pitchFamily="49" charset="-128"/>
            </a:endParaRPr>
          </a:p>
          <a:p>
            <a:pPr marL="742950" marR="0" lvl="1" indent="-285750">
              <a:spcBef>
                <a:spcPts val="400"/>
              </a:spcBef>
              <a:spcAft>
                <a:spcPts val="0"/>
              </a:spcAft>
              <a:buSzPts val="1000"/>
              <a:buFont typeface="Arial" panose="020B0604020202020204" pitchFamily="34" charset="0"/>
              <a:buChar char="•"/>
              <a:tabLst>
                <a:tab pos="545465" algn="l"/>
              </a:tabLst>
            </a:pPr>
            <a:r>
              <a:rPr lang="en-US" spc="0" dirty="0">
                <a:effectLst/>
                <a:latin typeface="Cambria" panose="02040503050406030204" pitchFamily="18" charset="0"/>
                <a:ea typeface="Arial" panose="020B0604020202020204" pitchFamily="34" charset="0"/>
                <a:cs typeface="Cambria" panose="02040503050406030204" pitchFamily="18" charset="0"/>
              </a:rPr>
              <a:t>A</a:t>
            </a:r>
            <a:r>
              <a:rPr lang="en-US" spc="-5" dirty="0">
                <a:effectLst/>
                <a:latin typeface="Cambria" panose="02040503050406030204" pitchFamily="18" charset="0"/>
                <a:ea typeface="Arial" panose="020B0604020202020204" pitchFamily="34" charset="0"/>
                <a:cs typeface="Cambria" panose="02040503050406030204" pitchFamily="18" charset="0"/>
              </a:rPr>
              <a:t> </a:t>
            </a:r>
            <a:r>
              <a:rPr lang="en-US" spc="0" dirty="0">
                <a:effectLst/>
                <a:latin typeface="Cambria" panose="02040503050406030204" pitchFamily="18" charset="0"/>
                <a:ea typeface="Arial" panose="020B0604020202020204" pitchFamily="34" charset="0"/>
                <a:cs typeface="Cambria" panose="02040503050406030204" pitchFamily="18" charset="0"/>
              </a:rPr>
              <a:t>Consent</a:t>
            </a:r>
            <a:r>
              <a:rPr lang="en-US" spc="-5" dirty="0">
                <a:effectLst/>
                <a:latin typeface="Cambria" panose="02040503050406030204" pitchFamily="18" charset="0"/>
                <a:ea typeface="Arial" panose="020B0604020202020204" pitchFamily="34" charset="0"/>
                <a:cs typeface="Cambria" panose="02040503050406030204" pitchFamily="18" charset="0"/>
              </a:rPr>
              <a:t> </a:t>
            </a:r>
            <a:r>
              <a:rPr lang="en-US" spc="0" dirty="0">
                <a:effectLst/>
                <a:latin typeface="Cambria" panose="02040503050406030204" pitchFamily="18" charset="0"/>
                <a:ea typeface="Arial" panose="020B0604020202020204" pitchFamily="34" charset="0"/>
                <a:cs typeface="Cambria" panose="02040503050406030204" pitchFamily="18" charset="0"/>
              </a:rPr>
              <a:t>Form</a:t>
            </a:r>
            <a:r>
              <a:rPr lang="en-US" spc="-5" dirty="0">
                <a:effectLst/>
                <a:latin typeface="Cambria" panose="02040503050406030204" pitchFamily="18" charset="0"/>
                <a:ea typeface="Arial" panose="020B0604020202020204" pitchFamily="34" charset="0"/>
                <a:cs typeface="Cambria" panose="02040503050406030204" pitchFamily="18" charset="0"/>
              </a:rPr>
              <a:t> </a:t>
            </a:r>
            <a:r>
              <a:rPr lang="en-US" spc="0" dirty="0">
                <a:effectLst/>
                <a:latin typeface="Cambria" panose="02040503050406030204" pitchFamily="18" charset="0"/>
                <a:ea typeface="Arial" panose="020B0604020202020204" pitchFamily="34" charset="0"/>
                <a:cs typeface="Cambria" panose="02040503050406030204" pitchFamily="18" charset="0"/>
              </a:rPr>
              <a:t>must</a:t>
            </a:r>
            <a:r>
              <a:rPr lang="en-US" spc="-5" dirty="0">
                <a:effectLst/>
                <a:latin typeface="Cambria" panose="02040503050406030204" pitchFamily="18" charset="0"/>
                <a:ea typeface="Arial" panose="020B0604020202020204" pitchFamily="34" charset="0"/>
                <a:cs typeface="Cambria" panose="02040503050406030204" pitchFamily="18" charset="0"/>
              </a:rPr>
              <a:t> </a:t>
            </a:r>
            <a:r>
              <a:rPr lang="en-US" spc="0" dirty="0">
                <a:effectLst/>
                <a:latin typeface="Cambria" panose="02040503050406030204" pitchFamily="18" charset="0"/>
                <a:ea typeface="Arial" panose="020B0604020202020204" pitchFamily="34" charset="0"/>
                <a:cs typeface="Cambria" panose="02040503050406030204" pitchFamily="18" charset="0"/>
              </a:rPr>
              <a:t>be</a:t>
            </a:r>
            <a:r>
              <a:rPr lang="en-US" spc="-5" dirty="0">
                <a:effectLst/>
                <a:latin typeface="Cambria" panose="02040503050406030204" pitchFamily="18" charset="0"/>
                <a:ea typeface="Arial" panose="020B0604020202020204" pitchFamily="34" charset="0"/>
                <a:cs typeface="Cambria" panose="02040503050406030204" pitchFamily="18" charset="0"/>
              </a:rPr>
              <a:t> </a:t>
            </a:r>
            <a:r>
              <a:rPr lang="en-US" spc="0" dirty="0">
                <a:effectLst/>
                <a:latin typeface="Cambria" panose="02040503050406030204" pitchFamily="18" charset="0"/>
                <a:ea typeface="Arial" panose="020B0604020202020204" pitchFamily="34" charset="0"/>
                <a:cs typeface="Cambria" panose="02040503050406030204" pitchFamily="18" charset="0"/>
              </a:rPr>
              <a:t>completed</a:t>
            </a:r>
            <a:r>
              <a:rPr lang="en-US" spc="-5" dirty="0">
                <a:effectLst/>
                <a:latin typeface="Cambria" panose="02040503050406030204" pitchFamily="18" charset="0"/>
                <a:ea typeface="Arial" panose="020B0604020202020204" pitchFamily="34" charset="0"/>
                <a:cs typeface="Cambria" panose="02040503050406030204" pitchFamily="18" charset="0"/>
              </a:rPr>
              <a:t> </a:t>
            </a:r>
            <a:r>
              <a:rPr lang="en-US" spc="-50" dirty="0">
                <a:effectLst/>
                <a:latin typeface="Cambria" panose="02040503050406030204" pitchFamily="18" charset="0"/>
                <a:ea typeface="Arial" panose="020B0604020202020204" pitchFamily="34" charset="0"/>
                <a:cs typeface="Cambria" panose="02040503050406030204" pitchFamily="18" charset="0"/>
              </a:rPr>
              <a:t>.</a:t>
            </a:r>
            <a:endParaRPr lang="en-US" spc="0" dirty="0">
              <a:effectLst/>
              <a:latin typeface="Cambria" panose="02040503050406030204" pitchFamily="18" charset="0"/>
              <a:ea typeface="Arial" panose="020B0604020202020204" pitchFamily="34" charset="0"/>
              <a:cs typeface="Cambria" panose="02040503050406030204" pitchFamily="18" charset="0"/>
            </a:endParaRPr>
          </a:p>
          <a:p>
            <a:pPr marL="742950" marR="0" lvl="1" indent="-285750">
              <a:spcBef>
                <a:spcPts val="450"/>
              </a:spcBef>
              <a:spcAft>
                <a:spcPts val="0"/>
              </a:spcAft>
              <a:buSzPts val="1000"/>
              <a:buFont typeface="Arial" panose="020B0604020202020204" pitchFamily="34" charset="0"/>
              <a:buChar char="•"/>
              <a:tabLst>
                <a:tab pos="556260" algn="l"/>
              </a:tabLst>
            </a:pPr>
            <a:r>
              <a:rPr lang="en-US" spc="0" dirty="0">
                <a:effectLst/>
                <a:latin typeface="Cambria" panose="02040503050406030204" pitchFamily="18" charset="0"/>
                <a:ea typeface="Arial" panose="020B0604020202020204" pitchFamily="34" charset="0"/>
                <a:cs typeface="Cambria" panose="02040503050406030204" pitchFamily="18" charset="0"/>
              </a:rPr>
              <a:t>Officers</a:t>
            </a:r>
            <a:r>
              <a:rPr lang="en-US" spc="-20" dirty="0">
                <a:effectLst/>
                <a:latin typeface="Cambria" panose="02040503050406030204" pitchFamily="18" charset="0"/>
                <a:ea typeface="Arial" panose="020B0604020202020204" pitchFamily="34" charset="0"/>
                <a:cs typeface="Cambria" panose="02040503050406030204" pitchFamily="18" charset="0"/>
              </a:rPr>
              <a:t> </a:t>
            </a:r>
            <a:r>
              <a:rPr lang="en-US" spc="0" dirty="0">
                <a:effectLst/>
                <a:latin typeface="Cambria" panose="02040503050406030204" pitchFamily="18" charset="0"/>
                <a:ea typeface="Arial" panose="020B0604020202020204" pitchFamily="34" charset="0"/>
                <a:cs typeface="Cambria" panose="02040503050406030204" pitchFamily="18" charset="0"/>
              </a:rPr>
              <a:t>must</a:t>
            </a:r>
            <a:r>
              <a:rPr lang="en-US" spc="-20" dirty="0">
                <a:effectLst/>
                <a:latin typeface="Cambria" panose="02040503050406030204" pitchFamily="18" charset="0"/>
                <a:ea typeface="Arial" panose="020B0604020202020204" pitchFamily="34" charset="0"/>
                <a:cs typeface="Cambria" panose="02040503050406030204" pitchFamily="18" charset="0"/>
              </a:rPr>
              <a:t> </a:t>
            </a:r>
            <a:r>
              <a:rPr lang="en-US" spc="0" dirty="0">
                <a:effectLst/>
                <a:latin typeface="Cambria" panose="02040503050406030204" pitchFamily="18" charset="0"/>
                <a:ea typeface="Arial" panose="020B0604020202020204" pitchFamily="34" charset="0"/>
                <a:cs typeface="Cambria" panose="02040503050406030204" pitchFamily="18" charset="0"/>
              </a:rPr>
              <a:t>be</a:t>
            </a:r>
            <a:r>
              <a:rPr lang="en-US" spc="-15" dirty="0">
                <a:effectLst/>
                <a:latin typeface="Cambria" panose="02040503050406030204" pitchFamily="18" charset="0"/>
                <a:ea typeface="Arial" panose="020B0604020202020204" pitchFamily="34" charset="0"/>
                <a:cs typeface="Cambria" panose="02040503050406030204" pitchFamily="18" charset="0"/>
              </a:rPr>
              <a:t> </a:t>
            </a:r>
            <a:r>
              <a:rPr lang="en-US" spc="0" dirty="0">
                <a:effectLst/>
                <a:latin typeface="Cambria" panose="02040503050406030204" pitchFamily="18" charset="0"/>
                <a:ea typeface="Arial" panose="020B0604020202020204" pitchFamily="34" charset="0"/>
                <a:cs typeface="Cambria" panose="02040503050406030204" pitchFamily="18" charset="0"/>
              </a:rPr>
              <a:t>Registered</a:t>
            </a:r>
            <a:r>
              <a:rPr lang="en-US" spc="-20" dirty="0">
                <a:effectLst/>
                <a:latin typeface="Cambria" panose="02040503050406030204" pitchFamily="18" charset="0"/>
                <a:ea typeface="Arial" panose="020B0604020202020204" pitchFamily="34" charset="0"/>
                <a:cs typeface="Cambria" panose="02040503050406030204" pitchFamily="18" charset="0"/>
              </a:rPr>
              <a:t> </a:t>
            </a:r>
            <a:r>
              <a:rPr lang="en-US" spc="0" dirty="0">
                <a:effectLst/>
                <a:latin typeface="Cambria" panose="02040503050406030204" pitchFamily="18" charset="0"/>
                <a:ea typeface="Arial" panose="020B0604020202020204" pitchFamily="34" charset="0"/>
                <a:cs typeface="Cambria" panose="02040503050406030204" pitchFamily="18" charset="0"/>
              </a:rPr>
              <a:t>Volunteers</a:t>
            </a:r>
            <a:r>
              <a:rPr lang="en-US" spc="-15" dirty="0">
                <a:effectLst/>
                <a:latin typeface="Cambria" panose="02040503050406030204" pitchFamily="18" charset="0"/>
                <a:ea typeface="Arial" panose="020B0604020202020204" pitchFamily="34" charset="0"/>
                <a:cs typeface="Cambria" panose="02040503050406030204" pitchFamily="18" charset="0"/>
              </a:rPr>
              <a:t> </a:t>
            </a:r>
            <a:r>
              <a:rPr lang="en-US" spc="0" dirty="0">
                <a:effectLst/>
                <a:latin typeface="Cambria" panose="02040503050406030204" pitchFamily="18" charset="0"/>
                <a:ea typeface="Arial" panose="020B0604020202020204" pitchFamily="34" charset="0"/>
                <a:cs typeface="Cambria" panose="02040503050406030204" pitchFamily="18" charset="0"/>
              </a:rPr>
              <a:t>(SafeSport</a:t>
            </a:r>
            <a:r>
              <a:rPr lang="en-US" spc="-20" dirty="0">
                <a:effectLst/>
                <a:latin typeface="Cambria" panose="02040503050406030204" pitchFamily="18" charset="0"/>
                <a:ea typeface="Arial" panose="020B0604020202020204" pitchFamily="34" charset="0"/>
                <a:cs typeface="Cambria" panose="02040503050406030204" pitchFamily="18" charset="0"/>
              </a:rPr>
              <a:t> </a:t>
            </a:r>
            <a:r>
              <a:rPr lang="en-US" spc="0" dirty="0">
                <a:effectLst/>
                <a:latin typeface="Cambria" panose="02040503050406030204" pitchFamily="18" charset="0"/>
                <a:ea typeface="Arial" panose="020B0604020202020204" pitchFamily="34" charset="0"/>
                <a:cs typeface="Cambria" panose="02040503050406030204" pitchFamily="18" charset="0"/>
              </a:rPr>
              <a:t>Trained</a:t>
            </a:r>
            <a:r>
              <a:rPr lang="en-US" spc="-10" dirty="0">
                <a:effectLst/>
                <a:latin typeface="Cambria" panose="02040503050406030204" pitchFamily="18" charset="0"/>
                <a:ea typeface="Arial" panose="020B0604020202020204" pitchFamily="34" charset="0"/>
                <a:cs typeface="Cambria" panose="02040503050406030204" pitchFamily="18" charset="0"/>
              </a:rPr>
              <a:t> </a:t>
            </a:r>
            <a:r>
              <a:rPr lang="en-US" spc="0" dirty="0">
                <a:effectLst/>
                <a:latin typeface="Cambria" panose="02040503050406030204" pitchFamily="18" charset="0"/>
                <a:ea typeface="Arial" panose="020B0604020202020204" pitchFamily="34" charset="0"/>
                <a:cs typeface="Cambria" panose="02040503050406030204" pitchFamily="18" charset="0"/>
              </a:rPr>
              <a:t>and</a:t>
            </a:r>
            <a:r>
              <a:rPr lang="en-US" spc="-10" dirty="0">
                <a:effectLst/>
                <a:latin typeface="Cambria" panose="02040503050406030204" pitchFamily="18" charset="0"/>
                <a:ea typeface="Arial" panose="020B0604020202020204" pitchFamily="34" charset="0"/>
                <a:cs typeface="Cambria" panose="02040503050406030204" pitchFamily="18" charset="0"/>
              </a:rPr>
              <a:t> </a:t>
            </a:r>
            <a:r>
              <a:rPr lang="en-US" spc="0" dirty="0">
                <a:effectLst/>
                <a:latin typeface="Cambria" panose="02040503050406030204" pitchFamily="18" charset="0"/>
                <a:ea typeface="Arial" panose="020B0604020202020204" pitchFamily="34" charset="0"/>
                <a:cs typeface="Cambria" panose="02040503050406030204" pitchFamily="18" charset="0"/>
              </a:rPr>
              <a:t>a</a:t>
            </a:r>
            <a:r>
              <a:rPr lang="en-US" spc="-10" dirty="0">
                <a:effectLst/>
                <a:latin typeface="Cambria" panose="02040503050406030204" pitchFamily="18" charset="0"/>
                <a:ea typeface="Arial" panose="020B0604020202020204" pitchFamily="34" charset="0"/>
                <a:cs typeface="Cambria" panose="02040503050406030204" pitchFamily="18" charset="0"/>
              </a:rPr>
              <a:t> </a:t>
            </a:r>
            <a:r>
              <a:rPr lang="en-US" spc="0" dirty="0">
                <a:effectLst/>
                <a:latin typeface="Cambria" panose="02040503050406030204" pitchFamily="18" charset="0"/>
                <a:ea typeface="Arial" panose="020B0604020202020204" pitchFamily="34" charset="0"/>
                <a:cs typeface="Cambria" panose="02040503050406030204" pitchFamily="18" charset="0"/>
              </a:rPr>
              <a:t>background</a:t>
            </a:r>
            <a:r>
              <a:rPr lang="en-US" spc="-10" dirty="0">
                <a:effectLst/>
                <a:latin typeface="Cambria" panose="02040503050406030204" pitchFamily="18" charset="0"/>
                <a:ea typeface="Arial" panose="020B0604020202020204" pitchFamily="34" charset="0"/>
                <a:cs typeface="Cambria" panose="02040503050406030204" pitchFamily="18" charset="0"/>
              </a:rPr>
              <a:t> </a:t>
            </a:r>
            <a:r>
              <a:rPr lang="en-US" spc="0" dirty="0">
                <a:effectLst/>
                <a:latin typeface="Cambria" panose="02040503050406030204" pitchFamily="18" charset="0"/>
                <a:ea typeface="Arial" panose="020B0604020202020204" pitchFamily="34" charset="0"/>
                <a:cs typeface="Cambria" panose="02040503050406030204" pitchFamily="18" charset="0"/>
              </a:rPr>
              <a:t>screening</a:t>
            </a:r>
            <a:r>
              <a:rPr lang="en-US" spc="-10" dirty="0">
                <a:effectLst/>
                <a:latin typeface="Cambria" panose="02040503050406030204" pitchFamily="18" charset="0"/>
                <a:ea typeface="Arial" panose="020B0604020202020204" pitchFamily="34" charset="0"/>
                <a:cs typeface="Cambria" panose="02040503050406030204" pitchFamily="18" charset="0"/>
              </a:rPr>
              <a:t> </a:t>
            </a:r>
            <a:r>
              <a:rPr lang="en-US" spc="0" dirty="0">
                <a:effectLst/>
                <a:latin typeface="Cambria" panose="02040503050406030204" pitchFamily="18" charset="0"/>
                <a:ea typeface="Arial" panose="020B0604020202020204" pitchFamily="34" charset="0"/>
                <a:cs typeface="Cambria" panose="02040503050406030204" pitchFamily="18" charset="0"/>
              </a:rPr>
              <a:t>through</a:t>
            </a:r>
            <a:r>
              <a:rPr lang="en-US" spc="-5" dirty="0">
                <a:effectLst/>
                <a:latin typeface="Cambria" panose="02040503050406030204" pitchFamily="18" charset="0"/>
                <a:ea typeface="Arial" panose="020B0604020202020204" pitchFamily="34" charset="0"/>
                <a:cs typeface="Cambria" panose="02040503050406030204" pitchFamily="18" charset="0"/>
              </a:rPr>
              <a:t> </a:t>
            </a:r>
            <a:r>
              <a:rPr lang="en-US" spc="-10" dirty="0">
                <a:effectLst/>
                <a:latin typeface="Cambria" panose="02040503050406030204" pitchFamily="18" charset="0"/>
                <a:ea typeface="Arial" panose="020B0604020202020204" pitchFamily="34" charset="0"/>
                <a:cs typeface="Cambria" panose="02040503050406030204" pitchFamily="18" charset="0"/>
              </a:rPr>
              <a:t>NCSI).</a:t>
            </a:r>
            <a:endParaRPr lang="en-US" spc="0" dirty="0">
              <a:effectLst/>
              <a:latin typeface="Cambria" panose="02040503050406030204" pitchFamily="18" charset="0"/>
              <a:ea typeface="Arial" panose="020B0604020202020204" pitchFamily="34" charset="0"/>
              <a:cs typeface="Cambria" panose="02040503050406030204" pitchFamily="18" charset="0"/>
            </a:endParaRPr>
          </a:p>
          <a:p>
            <a:pPr marL="742950" marR="0" lvl="1" indent="-285750">
              <a:spcBef>
                <a:spcPts val="460"/>
              </a:spcBef>
              <a:spcAft>
                <a:spcPts val="0"/>
              </a:spcAft>
              <a:buSzPts val="1000"/>
              <a:buFont typeface="Arial" panose="020B0604020202020204" pitchFamily="34" charset="0"/>
              <a:buChar char="•"/>
              <a:tabLst>
                <a:tab pos="545465" algn="l"/>
              </a:tabLst>
            </a:pPr>
            <a:r>
              <a:rPr lang="en-US" spc="0" dirty="0">
                <a:effectLst/>
                <a:latin typeface="Cambria" panose="02040503050406030204" pitchFamily="18" charset="0"/>
                <a:ea typeface="Arial" panose="020B0604020202020204" pitchFamily="34" charset="0"/>
                <a:cs typeface="Cambria" panose="02040503050406030204" pitchFamily="18" charset="0"/>
              </a:rPr>
              <a:t>All</a:t>
            </a:r>
            <a:r>
              <a:rPr lang="en-US" spc="-5" dirty="0">
                <a:effectLst/>
                <a:latin typeface="Cambria" panose="02040503050406030204" pitchFamily="18" charset="0"/>
                <a:ea typeface="Arial" panose="020B0604020202020204" pitchFamily="34" charset="0"/>
                <a:cs typeface="Cambria" panose="02040503050406030204" pitchFamily="18" charset="0"/>
              </a:rPr>
              <a:t> </a:t>
            </a:r>
            <a:r>
              <a:rPr lang="en-US" spc="0" dirty="0">
                <a:effectLst/>
                <a:latin typeface="Cambria" panose="02040503050406030204" pitchFamily="18" charset="0"/>
                <a:ea typeface="Arial" panose="020B0604020202020204" pitchFamily="34" charset="0"/>
                <a:cs typeface="Cambria" panose="02040503050406030204" pitchFamily="18" charset="0"/>
              </a:rPr>
              <a:t>participants</a:t>
            </a:r>
            <a:r>
              <a:rPr lang="en-US" spc="-5" dirty="0">
                <a:effectLst/>
                <a:latin typeface="Cambria" panose="02040503050406030204" pitchFamily="18" charset="0"/>
                <a:ea typeface="Arial" panose="020B0604020202020204" pitchFamily="34" charset="0"/>
                <a:cs typeface="Cambria" panose="02040503050406030204" pitchFamily="18" charset="0"/>
              </a:rPr>
              <a:t> </a:t>
            </a:r>
            <a:r>
              <a:rPr lang="en-US" spc="0" dirty="0">
                <a:effectLst/>
                <a:latin typeface="Cambria" panose="02040503050406030204" pitchFamily="18" charset="0"/>
                <a:ea typeface="Arial" panose="020B0604020202020204" pitchFamily="34" charset="0"/>
                <a:cs typeface="Cambria" panose="02040503050406030204" pitchFamily="18" charset="0"/>
              </a:rPr>
              <a:t>18</a:t>
            </a:r>
            <a:r>
              <a:rPr lang="en-US" spc="-5" dirty="0">
                <a:effectLst/>
                <a:latin typeface="Cambria" panose="02040503050406030204" pitchFamily="18" charset="0"/>
                <a:ea typeface="Arial" panose="020B0604020202020204" pitchFamily="34" charset="0"/>
                <a:cs typeface="Cambria" panose="02040503050406030204" pitchFamily="18" charset="0"/>
              </a:rPr>
              <a:t> </a:t>
            </a:r>
            <a:r>
              <a:rPr lang="en-US" spc="0" dirty="0">
                <a:effectLst/>
                <a:latin typeface="Cambria" panose="02040503050406030204" pitchFamily="18" charset="0"/>
                <a:ea typeface="Arial" panose="020B0604020202020204" pitchFamily="34" charset="0"/>
                <a:cs typeface="Cambria" panose="02040503050406030204" pitchFamily="18" charset="0"/>
              </a:rPr>
              <a:t>and</a:t>
            </a:r>
            <a:r>
              <a:rPr lang="en-US" spc="-5" dirty="0">
                <a:effectLst/>
                <a:latin typeface="Cambria" panose="02040503050406030204" pitchFamily="18" charset="0"/>
                <a:ea typeface="Arial" panose="020B0604020202020204" pitchFamily="34" charset="0"/>
                <a:cs typeface="Cambria" panose="02040503050406030204" pitchFamily="18" charset="0"/>
              </a:rPr>
              <a:t> </a:t>
            </a:r>
            <a:r>
              <a:rPr lang="en-US" spc="0" dirty="0">
                <a:effectLst/>
                <a:latin typeface="Cambria" panose="02040503050406030204" pitchFamily="18" charset="0"/>
                <a:ea typeface="Arial" panose="020B0604020202020204" pitchFamily="34" charset="0"/>
                <a:cs typeface="Cambria" panose="02040503050406030204" pitchFamily="18" charset="0"/>
              </a:rPr>
              <a:t>older,</a:t>
            </a:r>
            <a:r>
              <a:rPr lang="en-US" spc="-5" dirty="0">
                <a:effectLst/>
                <a:latin typeface="Cambria" panose="02040503050406030204" pitchFamily="18" charset="0"/>
                <a:ea typeface="Arial" panose="020B0604020202020204" pitchFamily="34" charset="0"/>
                <a:cs typeface="Cambria" panose="02040503050406030204" pitchFamily="18" charset="0"/>
              </a:rPr>
              <a:t> </a:t>
            </a:r>
            <a:r>
              <a:rPr lang="en-US" spc="0" dirty="0">
                <a:effectLst/>
                <a:latin typeface="Cambria" panose="02040503050406030204" pitchFamily="18" charset="0"/>
                <a:ea typeface="Arial" panose="020B0604020202020204" pitchFamily="34" charset="0"/>
                <a:cs typeface="Cambria" panose="02040503050406030204" pitchFamily="18" charset="0"/>
              </a:rPr>
              <a:t>must</a:t>
            </a:r>
            <a:r>
              <a:rPr lang="en-US" spc="-5" dirty="0">
                <a:effectLst/>
                <a:latin typeface="Cambria" panose="02040503050406030204" pitchFamily="18" charset="0"/>
                <a:ea typeface="Arial" panose="020B0604020202020204" pitchFamily="34" charset="0"/>
                <a:cs typeface="Cambria" panose="02040503050406030204" pitchFamily="18" charset="0"/>
              </a:rPr>
              <a:t> </a:t>
            </a:r>
            <a:r>
              <a:rPr lang="en-US" spc="0" dirty="0">
                <a:effectLst/>
                <a:latin typeface="Cambria" panose="02040503050406030204" pitchFamily="18" charset="0"/>
                <a:ea typeface="Arial" panose="020B0604020202020204" pitchFamily="34" charset="0"/>
                <a:cs typeface="Cambria" panose="02040503050406030204" pitchFamily="18" charset="0"/>
              </a:rPr>
              <a:t>complete</a:t>
            </a:r>
            <a:r>
              <a:rPr lang="en-US" spc="-5" dirty="0">
                <a:effectLst/>
                <a:latin typeface="Cambria" panose="02040503050406030204" pitchFamily="18" charset="0"/>
                <a:ea typeface="Arial" panose="020B0604020202020204" pitchFamily="34" charset="0"/>
                <a:cs typeface="Cambria" panose="02040503050406030204" pitchFamily="18" charset="0"/>
              </a:rPr>
              <a:t> </a:t>
            </a:r>
            <a:r>
              <a:rPr lang="en-US" spc="0" dirty="0">
                <a:effectLst/>
                <a:latin typeface="Cambria" panose="02040503050406030204" pitchFamily="18" charset="0"/>
                <a:ea typeface="Arial" panose="020B0604020202020204" pitchFamily="34" charset="0"/>
                <a:cs typeface="Cambria" panose="02040503050406030204" pitchFamily="18" charset="0"/>
              </a:rPr>
              <a:t>SafeSport</a:t>
            </a:r>
            <a:r>
              <a:rPr lang="en-US" spc="-5" dirty="0">
                <a:effectLst/>
                <a:latin typeface="Cambria" panose="02040503050406030204" pitchFamily="18" charset="0"/>
                <a:ea typeface="Arial" panose="020B0604020202020204" pitchFamily="34" charset="0"/>
                <a:cs typeface="Cambria" panose="02040503050406030204" pitchFamily="18" charset="0"/>
              </a:rPr>
              <a:t> </a:t>
            </a:r>
            <a:r>
              <a:rPr lang="en-US" spc="0" dirty="0">
                <a:effectLst/>
                <a:latin typeface="Cambria" panose="02040503050406030204" pitchFamily="18" charset="0"/>
                <a:ea typeface="Arial" panose="020B0604020202020204" pitchFamily="34" charset="0"/>
                <a:cs typeface="Cambria" panose="02040503050406030204" pitchFamily="18" charset="0"/>
              </a:rPr>
              <a:t>Training</a:t>
            </a:r>
            <a:r>
              <a:rPr lang="en-US" spc="-5" dirty="0">
                <a:effectLst/>
                <a:latin typeface="Cambria" panose="02040503050406030204" pitchFamily="18" charset="0"/>
                <a:ea typeface="Arial" panose="020B0604020202020204" pitchFamily="34" charset="0"/>
                <a:cs typeface="Cambria" panose="02040503050406030204" pitchFamily="18" charset="0"/>
              </a:rPr>
              <a:t> </a:t>
            </a:r>
            <a:r>
              <a:rPr lang="en-US" spc="0" dirty="0">
                <a:effectLst/>
                <a:latin typeface="Cambria" panose="02040503050406030204" pitchFamily="18" charset="0"/>
                <a:ea typeface="Arial" panose="020B0604020202020204" pitchFamily="34" charset="0"/>
                <a:cs typeface="Cambria" panose="02040503050406030204" pitchFamily="18" charset="0"/>
              </a:rPr>
              <a:t>prior</a:t>
            </a:r>
            <a:r>
              <a:rPr lang="en-US" spc="-5" dirty="0">
                <a:effectLst/>
                <a:latin typeface="Cambria" panose="02040503050406030204" pitchFamily="18" charset="0"/>
                <a:ea typeface="Arial" panose="020B0604020202020204" pitchFamily="34" charset="0"/>
                <a:cs typeface="Cambria" panose="02040503050406030204" pitchFamily="18" charset="0"/>
              </a:rPr>
              <a:t> </a:t>
            </a:r>
            <a:r>
              <a:rPr lang="en-US" spc="0" dirty="0">
                <a:effectLst/>
                <a:latin typeface="Cambria" panose="02040503050406030204" pitchFamily="18" charset="0"/>
                <a:ea typeface="Arial" panose="020B0604020202020204" pitchFamily="34" charset="0"/>
                <a:cs typeface="Cambria" panose="02040503050406030204" pitchFamily="18" charset="0"/>
              </a:rPr>
              <a:t>to</a:t>
            </a:r>
            <a:r>
              <a:rPr lang="en-US" spc="-5" dirty="0">
                <a:effectLst/>
                <a:latin typeface="Cambria" panose="02040503050406030204" pitchFamily="18" charset="0"/>
                <a:ea typeface="Arial" panose="020B0604020202020204" pitchFamily="34" charset="0"/>
                <a:cs typeface="Cambria" panose="02040503050406030204" pitchFamily="18" charset="0"/>
              </a:rPr>
              <a:t> </a:t>
            </a:r>
            <a:r>
              <a:rPr lang="en-US" spc="0" dirty="0">
                <a:effectLst/>
                <a:latin typeface="Cambria" panose="02040503050406030204" pitchFamily="18" charset="0"/>
                <a:ea typeface="Arial" panose="020B0604020202020204" pitchFamily="34" charset="0"/>
                <a:cs typeface="Cambria" panose="02040503050406030204" pitchFamily="18" charset="0"/>
              </a:rPr>
              <a:t>the</a:t>
            </a:r>
            <a:r>
              <a:rPr lang="en-US" spc="-5" dirty="0">
                <a:effectLst/>
                <a:latin typeface="Cambria" panose="02040503050406030204" pitchFamily="18" charset="0"/>
                <a:ea typeface="Arial" panose="020B0604020202020204" pitchFamily="34" charset="0"/>
                <a:cs typeface="Cambria" panose="02040503050406030204" pitchFamily="18" charset="0"/>
              </a:rPr>
              <a:t> </a:t>
            </a:r>
            <a:r>
              <a:rPr lang="en-US" spc="0" dirty="0">
                <a:effectLst/>
                <a:latin typeface="Cambria" panose="02040503050406030204" pitchFamily="18" charset="0"/>
                <a:ea typeface="Arial" panose="020B0604020202020204" pitchFamily="34" charset="0"/>
                <a:cs typeface="Cambria" panose="02040503050406030204" pitchFamily="18" charset="0"/>
              </a:rPr>
              <a:t>next</a:t>
            </a:r>
            <a:r>
              <a:rPr lang="en-US" spc="-5" dirty="0">
                <a:effectLst/>
                <a:latin typeface="Cambria" panose="02040503050406030204" pitchFamily="18" charset="0"/>
                <a:ea typeface="Arial" panose="020B0604020202020204" pitchFamily="34" charset="0"/>
                <a:cs typeface="Cambria" panose="02040503050406030204" pitchFamily="18" charset="0"/>
              </a:rPr>
              <a:t> </a:t>
            </a:r>
            <a:r>
              <a:rPr lang="en-US" spc="0" dirty="0">
                <a:effectLst/>
                <a:latin typeface="Cambria" panose="02040503050406030204" pitchFamily="18" charset="0"/>
                <a:ea typeface="Arial" panose="020B0604020202020204" pitchFamily="34" charset="0"/>
                <a:cs typeface="Cambria" panose="02040503050406030204" pitchFamily="18" charset="0"/>
              </a:rPr>
              <a:t>league</a:t>
            </a:r>
            <a:r>
              <a:rPr lang="en-US" spc="-5" dirty="0">
                <a:effectLst/>
                <a:latin typeface="Cambria" panose="02040503050406030204" pitchFamily="18" charset="0"/>
                <a:ea typeface="Arial" panose="020B0604020202020204" pitchFamily="34" charset="0"/>
                <a:cs typeface="Cambria" panose="02040503050406030204" pitchFamily="18" charset="0"/>
              </a:rPr>
              <a:t> </a:t>
            </a:r>
            <a:r>
              <a:rPr lang="en-US" spc="-10" dirty="0">
                <a:effectLst/>
                <a:latin typeface="Cambria" panose="02040503050406030204" pitchFamily="18" charset="0"/>
                <a:ea typeface="Arial" panose="020B0604020202020204" pitchFamily="34" charset="0"/>
                <a:cs typeface="Cambria" panose="02040503050406030204" pitchFamily="18" charset="0"/>
              </a:rPr>
              <a:t>session.</a:t>
            </a:r>
            <a:endParaRPr lang="en-US" spc="0" dirty="0">
              <a:effectLst/>
              <a:latin typeface="Cambria" panose="02040503050406030204" pitchFamily="18" charset="0"/>
              <a:ea typeface="Arial" panose="020B0604020202020204" pitchFamily="34" charset="0"/>
              <a:cs typeface="Cambria" panose="02040503050406030204" pitchFamily="18" charset="0"/>
            </a:endParaRPr>
          </a:p>
          <a:p>
            <a:pPr marL="0" marR="0" indent="0">
              <a:spcBef>
                <a:spcPts val="0"/>
              </a:spcBef>
              <a:spcAft>
                <a:spcPts val="0"/>
              </a:spcAft>
            </a:pPr>
            <a:r>
              <a:rPr lang="en-US" dirty="0">
                <a:effectLst/>
                <a:latin typeface="Cambria" panose="02040503050406030204" pitchFamily="18" charset="0"/>
                <a:ea typeface="Cambria" panose="02040503050406030204" pitchFamily="18" charset="0"/>
                <a:cs typeface="Cambria" panose="02040503050406030204" pitchFamily="18" charset="0"/>
              </a:rPr>
              <a:t> </a:t>
            </a:r>
          </a:p>
          <a:p>
            <a:pPr marL="0" marR="0" indent="0">
              <a:spcBef>
                <a:spcPts val="20"/>
              </a:spcBef>
              <a:spcAft>
                <a:spcPts val="0"/>
              </a:spcAft>
            </a:pPr>
            <a:r>
              <a:rPr lang="en-US" dirty="0">
                <a:effectLst/>
                <a:latin typeface="Cambria" panose="02040503050406030204" pitchFamily="18" charset="0"/>
                <a:ea typeface="Cambria" panose="02040503050406030204" pitchFamily="18" charset="0"/>
                <a:cs typeface="Cambria" panose="02040503050406030204" pitchFamily="18" charset="0"/>
              </a:rPr>
              <a:t> </a:t>
            </a:r>
          </a:p>
          <a:p>
            <a:pPr marL="88900" marR="0" indent="0">
              <a:spcBef>
                <a:spcPts val="0"/>
              </a:spcBef>
              <a:spcAft>
                <a:spcPts val="0"/>
              </a:spcAft>
            </a:pPr>
            <a:r>
              <a:rPr lang="en-US" dirty="0">
                <a:effectLst/>
                <a:latin typeface="Calibri" panose="020F0502020204030204" pitchFamily="34" charset="0"/>
                <a:ea typeface="Cambria" panose="02040503050406030204" pitchFamily="18" charset="0"/>
                <a:cs typeface="Cambria" panose="02040503050406030204" pitchFamily="18" charset="0"/>
              </a:rPr>
              <a:t>The</a:t>
            </a:r>
            <a:r>
              <a:rPr lang="en-US" spc="-5" dirty="0">
                <a:effectLst/>
                <a:latin typeface="Calibri" panose="020F0502020204030204" pitchFamily="34" charset="0"/>
                <a:ea typeface="Cambria" panose="02040503050406030204" pitchFamily="18" charset="0"/>
                <a:cs typeface="Cambria" panose="02040503050406030204" pitchFamily="18" charset="0"/>
              </a:rPr>
              <a:t> </a:t>
            </a:r>
            <a:r>
              <a:rPr lang="en-US" dirty="0">
                <a:effectLst/>
                <a:latin typeface="Calibri" panose="020F0502020204030204" pitchFamily="34" charset="0"/>
                <a:ea typeface="Cambria" panose="02040503050406030204" pitchFamily="18" charset="0"/>
                <a:cs typeface="Cambria" panose="02040503050406030204" pitchFamily="18" charset="0"/>
              </a:rPr>
              <a:t>basics</a:t>
            </a:r>
            <a:r>
              <a:rPr lang="en-US" spc="-5" dirty="0">
                <a:effectLst/>
                <a:latin typeface="Calibri" panose="020F0502020204030204" pitchFamily="34" charset="0"/>
                <a:ea typeface="Cambria" panose="02040503050406030204" pitchFamily="18" charset="0"/>
                <a:cs typeface="Cambria" panose="02040503050406030204" pitchFamily="18" charset="0"/>
              </a:rPr>
              <a:t> </a:t>
            </a:r>
            <a:r>
              <a:rPr lang="en-US" dirty="0">
                <a:effectLst/>
                <a:latin typeface="Calibri" panose="020F0502020204030204" pitchFamily="34" charset="0"/>
                <a:ea typeface="Cambria" panose="02040503050406030204" pitchFamily="18" charset="0"/>
                <a:cs typeface="Cambria" panose="02040503050406030204" pitchFamily="18" charset="0"/>
              </a:rPr>
              <a:t>of</a:t>
            </a:r>
            <a:r>
              <a:rPr lang="en-US" spc="-5" dirty="0">
                <a:effectLst/>
                <a:latin typeface="Calibri" panose="020F0502020204030204" pitchFamily="34" charset="0"/>
                <a:ea typeface="Cambria" panose="02040503050406030204" pitchFamily="18" charset="0"/>
                <a:cs typeface="Cambria" panose="02040503050406030204" pitchFamily="18" charset="0"/>
              </a:rPr>
              <a:t> </a:t>
            </a:r>
            <a:r>
              <a:rPr lang="en-US" dirty="0">
                <a:effectLst/>
                <a:latin typeface="Calibri" panose="020F0502020204030204" pitchFamily="34" charset="0"/>
                <a:ea typeface="Cambria" panose="02040503050406030204" pitchFamily="18" charset="0"/>
                <a:cs typeface="Cambria" panose="02040503050406030204" pitchFamily="18" charset="0"/>
              </a:rPr>
              <a:t>keeping</a:t>
            </a:r>
            <a:r>
              <a:rPr lang="en-US" spc="-5" dirty="0">
                <a:effectLst/>
                <a:latin typeface="Calibri" panose="020F0502020204030204" pitchFamily="34" charset="0"/>
                <a:ea typeface="Cambria" panose="02040503050406030204" pitchFamily="18" charset="0"/>
                <a:cs typeface="Cambria" panose="02040503050406030204" pitchFamily="18" charset="0"/>
              </a:rPr>
              <a:t> </a:t>
            </a:r>
            <a:r>
              <a:rPr lang="en-US" dirty="0">
                <a:effectLst/>
                <a:latin typeface="Calibri" panose="020F0502020204030204" pitchFamily="34" charset="0"/>
                <a:ea typeface="Cambria" panose="02040503050406030204" pitchFamily="18" charset="0"/>
                <a:cs typeface="Cambria" panose="02040503050406030204" pitchFamily="18" charset="0"/>
              </a:rPr>
              <a:t>your</a:t>
            </a:r>
            <a:r>
              <a:rPr lang="en-US" spc="-5" dirty="0">
                <a:effectLst/>
                <a:latin typeface="Calibri" panose="020F0502020204030204" pitchFamily="34" charset="0"/>
                <a:ea typeface="Cambria" panose="02040503050406030204" pitchFamily="18" charset="0"/>
                <a:cs typeface="Cambria" panose="02040503050406030204" pitchFamily="18" charset="0"/>
              </a:rPr>
              <a:t> </a:t>
            </a:r>
            <a:r>
              <a:rPr lang="en-US" dirty="0">
                <a:effectLst/>
                <a:latin typeface="Calibri" panose="020F0502020204030204" pitchFamily="34" charset="0"/>
                <a:ea typeface="Cambria" panose="02040503050406030204" pitchFamily="18" charset="0"/>
                <a:cs typeface="Cambria" panose="02040503050406030204" pitchFamily="18" charset="0"/>
              </a:rPr>
              <a:t>league</a:t>
            </a:r>
            <a:r>
              <a:rPr lang="en-US" spc="-5" dirty="0">
                <a:effectLst/>
                <a:latin typeface="Calibri" panose="020F0502020204030204" pitchFamily="34" charset="0"/>
                <a:ea typeface="Cambria" panose="02040503050406030204" pitchFamily="18" charset="0"/>
                <a:cs typeface="Cambria" panose="02040503050406030204" pitchFamily="18" charset="0"/>
              </a:rPr>
              <a:t> </a:t>
            </a:r>
            <a:r>
              <a:rPr lang="en-US" spc="-10" dirty="0">
                <a:effectLst/>
                <a:latin typeface="Calibri" panose="020F0502020204030204" pitchFamily="34" charset="0"/>
                <a:ea typeface="Cambria" panose="02040503050406030204" pitchFamily="18" charset="0"/>
                <a:cs typeface="Cambria" panose="02040503050406030204" pitchFamily="18" charset="0"/>
              </a:rPr>
              <a:t>rolling…</a:t>
            </a:r>
            <a:endParaRPr lang="en-US" dirty="0">
              <a:effectLst/>
              <a:latin typeface="Cambria" panose="02040503050406030204" pitchFamily="18" charset="0"/>
              <a:ea typeface="Cambria" panose="02040503050406030204" pitchFamily="18" charset="0"/>
              <a:cs typeface="Cambria" panose="02040503050406030204" pitchFamily="18" charset="0"/>
            </a:endParaRPr>
          </a:p>
          <a:p>
            <a:pPr marL="342900" marR="0" lvl="0" indent="-342900">
              <a:spcBef>
                <a:spcPts val="340"/>
              </a:spcBef>
              <a:spcAft>
                <a:spcPts val="0"/>
              </a:spcAft>
              <a:buSzPts val="1000"/>
              <a:buFont typeface="MS Gothic" panose="020B0609070205080204" pitchFamily="49" charset="-128"/>
              <a:buChar char="❑"/>
              <a:tabLst>
                <a:tab pos="318135" algn="l"/>
              </a:tabLst>
            </a:pPr>
            <a:r>
              <a:rPr lang="en-US" spc="0" dirty="0">
                <a:effectLst/>
                <a:latin typeface="Cambria" panose="02040503050406030204" pitchFamily="18" charset="0"/>
                <a:ea typeface="Cambria" panose="02040503050406030204" pitchFamily="18" charset="0"/>
                <a:cs typeface="MS Gothic" panose="020B0609070205080204" pitchFamily="49" charset="-128"/>
              </a:rPr>
              <a:t>Post</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or</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distribute</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current</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standing</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sheet.</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You</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can</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also</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upload</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the</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standing</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sheet</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on</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10" dirty="0">
                <a:effectLst/>
                <a:latin typeface="Cambria" panose="02040503050406030204" pitchFamily="18" charset="0"/>
                <a:ea typeface="Cambria" panose="02040503050406030204" pitchFamily="18" charset="0"/>
                <a:cs typeface="MS Gothic" panose="020B0609070205080204" pitchFamily="49" charset="-128"/>
              </a:rPr>
              <a:t>BOWL.com.</a:t>
            </a:r>
            <a:endParaRPr lang="en-US" spc="0" dirty="0">
              <a:effectLst/>
              <a:latin typeface="Cambria" panose="02040503050406030204" pitchFamily="18" charset="0"/>
              <a:ea typeface="Cambria" panose="02040503050406030204" pitchFamily="18" charset="0"/>
              <a:cs typeface="MS Gothic" panose="020B0609070205080204" pitchFamily="49" charset="-128"/>
            </a:endParaRPr>
          </a:p>
          <a:p>
            <a:pPr marL="342900" marR="0" lvl="0" indent="-342900">
              <a:spcBef>
                <a:spcPts val="290"/>
              </a:spcBef>
              <a:spcAft>
                <a:spcPts val="0"/>
              </a:spcAft>
              <a:buSzPts val="1000"/>
              <a:buFont typeface="MS Gothic" panose="020B0609070205080204" pitchFamily="49" charset="-128"/>
              <a:buChar char="❑"/>
              <a:tabLst>
                <a:tab pos="318135" algn="l"/>
              </a:tabLst>
            </a:pPr>
            <a:r>
              <a:rPr lang="en-US" spc="0" dirty="0">
                <a:effectLst/>
                <a:latin typeface="Cambria" panose="02040503050406030204" pitchFamily="18" charset="0"/>
                <a:ea typeface="Cambria" panose="02040503050406030204" pitchFamily="18" charset="0"/>
                <a:cs typeface="MS Gothic" panose="020B0609070205080204" pitchFamily="49" charset="-128"/>
              </a:rPr>
              <a:t>Distribute</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recap</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sheets</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and</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pay</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10" dirty="0">
                <a:effectLst/>
                <a:latin typeface="Cambria" panose="02040503050406030204" pitchFamily="18" charset="0"/>
                <a:ea typeface="Cambria" panose="02040503050406030204" pitchFamily="18" charset="0"/>
                <a:cs typeface="MS Gothic" panose="020B0609070205080204" pitchFamily="49" charset="-128"/>
              </a:rPr>
              <a:t>envelopes.</a:t>
            </a:r>
            <a:endParaRPr lang="en-US" spc="0" dirty="0">
              <a:effectLst/>
              <a:latin typeface="Cambria" panose="02040503050406030204" pitchFamily="18" charset="0"/>
              <a:ea typeface="Cambria" panose="02040503050406030204" pitchFamily="18" charset="0"/>
              <a:cs typeface="MS Gothic" panose="020B0609070205080204" pitchFamily="49" charset="-128"/>
            </a:endParaRPr>
          </a:p>
          <a:p>
            <a:pPr marL="342900" marR="0" lvl="0" indent="-342900">
              <a:spcBef>
                <a:spcPts val="290"/>
              </a:spcBef>
              <a:spcAft>
                <a:spcPts val="0"/>
              </a:spcAft>
              <a:buSzPts val="1000"/>
              <a:buFont typeface="MS Gothic" panose="020B0609070205080204" pitchFamily="49" charset="-128"/>
              <a:buChar char="❑"/>
              <a:tabLst>
                <a:tab pos="318135" algn="l"/>
              </a:tabLst>
            </a:pPr>
            <a:r>
              <a:rPr lang="en-US" spc="0" dirty="0">
                <a:effectLst/>
                <a:latin typeface="Cambria" panose="02040503050406030204" pitchFamily="18" charset="0"/>
                <a:ea typeface="Cambria" panose="02040503050406030204" pitchFamily="18" charset="0"/>
                <a:cs typeface="MS Gothic" panose="020B0609070205080204" pitchFamily="49" charset="-128"/>
              </a:rPr>
              <a:t>Collect</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all</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fees</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and</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pay</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bowling</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center</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10" dirty="0">
                <a:effectLst/>
                <a:latin typeface="Cambria" panose="02040503050406030204" pitchFamily="18" charset="0"/>
                <a:ea typeface="Cambria" panose="02040503050406030204" pitchFamily="18" charset="0"/>
                <a:cs typeface="MS Gothic" panose="020B0609070205080204" pitchFamily="49" charset="-128"/>
              </a:rPr>
              <a:t>fees.</a:t>
            </a:r>
            <a:endParaRPr lang="en-US" spc="0" dirty="0">
              <a:effectLst/>
              <a:latin typeface="Cambria" panose="02040503050406030204" pitchFamily="18" charset="0"/>
              <a:ea typeface="Cambria" panose="02040503050406030204" pitchFamily="18" charset="0"/>
              <a:cs typeface="MS Gothic" panose="020B0609070205080204" pitchFamily="49" charset="-128"/>
            </a:endParaRPr>
          </a:p>
          <a:p>
            <a:pPr marL="342900" marR="0" lvl="0" indent="-342900">
              <a:spcBef>
                <a:spcPts val="290"/>
              </a:spcBef>
              <a:spcAft>
                <a:spcPts val="0"/>
              </a:spcAft>
              <a:buSzPts val="1000"/>
              <a:buFont typeface="MS Gothic" panose="020B0609070205080204" pitchFamily="49" charset="-128"/>
              <a:buChar char="❑"/>
              <a:tabLst>
                <a:tab pos="318135" algn="l"/>
              </a:tabLst>
            </a:pPr>
            <a:r>
              <a:rPr lang="en-US" spc="0" dirty="0">
                <a:effectLst/>
                <a:latin typeface="Cambria" panose="02040503050406030204" pitchFamily="18" charset="0"/>
                <a:ea typeface="Cambria" panose="02040503050406030204" pitchFamily="18" charset="0"/>
                <a:cs typeface="MS Gothic" panose="020B0609070205080204" pitchFamily="49" charset="-128"/>
              </a:rPr>
              <a:t>Collect</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recap</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sheets</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and</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calculate</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the</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league</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10" dirty="0">
                <a:effectLst/>
                <a:latin typeface="Cambria" panose="02040503050406030204" pitchFamily="18" charset="0"/>
                <a:ea typeface="Cambria" panose="02040503050406030204" pitchFamily="18" charset="0"/>
                <a:cs typeface="MS Gothic" panose="020B0609070205080204" pitchFamily="49" charset="-128"/>
              </a:rPr>
              <a:t>records.</a:t>
            </a:r>
            <a:endParaRPr lang="en-US" spc="0" dirty="0">
              <a:effectLst/>
              <a:latin typeface="Cambria" panose="02040503050406030204" pitchFamily="18" charset="0"/>
              <a:ea typeface="Cambria" panose="02040503050406030204" pitchFamily="18" charset="0"/>
              <a:cs typeface="MS Gothic" panose="020B0609070205080204" pitchFamily="49" charset="-128"/>
            </a:endParaRPr>
          </a:p>
          <a:p>
            <a:pPr marL="342900" marR="0" lvl="0" indent="-342900">
              <a:spcBef>
                <a:spcPts val="295"/>
              </a:spcBef>
              <a:spcAft>
                <a:spcPts val="0"/>
              </a:spcAft>
              <a:buSzPts val="1000"/>
              <a:buFont typeface="MS Gothic" panose="020B0609070205080204" pitchFamily="49" charset="-128"/>
              <a:buChar char="❑"/>
              <a:tabLst>
                <a:tab pos="318135" algn="l"/>
              </a:tabLst>
            </a:pPr>
            <a:r>
              <a:rPr lang="en-US" spc="0" dirty="0">
                <a:effectLst/>
                <a:latin typeface="Cambria" panose="02040503050406030204" pitchFamily="18" charset="0"/>
                <a:ea typeface="Cambria" panose="02040503050406030204" pitchFamily="18" charset="0"/>
                <a:cs typeface="MS Gothic" panose="020B0609070205080204" pitchFamily="49" charset="-128"/>
              </a:rPr>
              <a:t>Deposit</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money</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into</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the</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league</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account</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within</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seven</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10" dirty="0">
                <a:effectLst/>
                <a:latin typeface="Cambria" panose="02040503050406030204" pitchFamily="18" charset="0"/>
                <a:ea typeface="Cambria" panose="02040503050406030204" pitchFamily="18" charset="0"/>
                <a:cs typeface="MS Gothic" panose="020B0609070205080204" pitchFamily="49" charset="-128"/>
              </a:rPr>
              <a:t>days.</a:t>
            </a:r>
            <a:endParaRPr lang="en-US" spc="0" dirty="0">
              <a:effectLst/>
              <a:latin typeface="Cambria" panose="02040503050406030204" pitchFamily="18" charset="0"/>
              <a:ea typeface="Cambria" panose="02040503050406030204" pitchFamily="18" charset="0"/>
              <a:cs typeface="MS Gothic" panose="020B0609070205080204" pitchFamily="49" charset="-128"/>
            </a:endParaRPr>
          </a:p>
          <a:p>
            <a:pPr marL="342900" marR="485775" lvl="0" indent="-342900">
              <a:lnSpc>
                <a:spcPct val="95000"/>
              </a:lnSpc>
              <a:spcBef>
                <a:spcPts val="350"/>
              </a:spcBef>
              <a:spcAft>
                <a:spcPts val="0"/>
              </a:spcAft>
              <a:buSzPts val="1000"/>
              <a:buFont typeface="MS Gothic" panose="020B0609070205080204" pitchFamily="49" charset="-128"/>
              <a:buChar char="❑"/>
              <a:tabLst>
                <a:tab pos="317500" algn="l"/>
              </a:tabLst>
            </a:pPr>
            <a:r>
              <a:rPr lang="en-US" spc="0" dirty="0">
                <a:effectLst/>
                <a:latin typeface="Cambria" panose="02040503050406030204" pitchFamily="18" charset="0"/>
                <a:ea typeface="Cambria" panose="02040503050406030204" pitchFamily="18" charset="0"/>
                <a:cs typeface="MS Gothic" panose="020B0609070205080204" pitchFamily="49" charset="-128"/>
              </a:rPr>
              <a:t>Check</a:t>
            </a:r>
            <a:r>
              <a:rPr lang="en-US" spc="-10"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if</a:t>
            </a:r>
            <a:r>
              <a:rPr lang="en-US" spc="-10"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any</a:t>
            </a:r>
            <a:r>
              <a:rPr lang="en-US" spc="-10"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awards</a:t>
            </a:r>
            <a:r>
              <a:rPr lang="en-US" spc="-10"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were</a:t>
            </a:r>
            <a:r>
              <a:rPr lang="en-US" spc="-10"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earned</a:t>
            </a:r>
            <a:r>
              <a:rPr lang="en-US" spc="-10"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and</a:t>
            </a:r>
            <a:r>
              <a:rPr lang="en-US" spc="-10"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process</a:t>
            </a:r>
            <a:r>
              <a:rPr lang="en-US" spc="-10"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within</a:t>
            </a:r>
            <a:r>
              <a:rPr lang="en-US" spc="-10"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20</a:t>
            </a:r>
            <a:r>
              <a:rPr lang="en-US" spc="-10"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days</a:t>
            </a:r>
            <a:r>
              <a:rPr lang="en-US" spc="-10"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of</a:t>
            </a:r>
            <a:r>
              <a:rPr lang="en-US" spc="-10"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the</a:t>
            </a:r>
            <a:r>
              <a:rPr lang="en-US" spc="-10"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score</a:t>
            </a:r>
            <a:r>
              <a:rPr lang="en-US" spc="-10"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bowled.</a:t>
            </a:r>
            <a:r>
              <a:rPr lang="en-US" spc="-10"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A</a:t>
            </a:r>
            <a:r>
              <a:rPr lang="en-US" spc="-10"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complete</a:t>
            </a:r>
            <a:r>
              <a:rPr lang="en-US" spc="-10"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list</a:t>
            </a:r>
            <a:r>
              <a:rPr lang="en-US" spc="-10"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of</a:t>
            </a:r>
            <a:r>
              <a:rPr lang="en-US" spc="-10"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USBC awards can be found on BOWL.com.</a:t>
            </a:r>
          </a:p>
          <a:p>
            <a:pPr marL="342900" marR="0" lvl="0" indent="-342900">
              <a:spcBef>
                <a:spcPts val="360"/>
              </a:spcBef>
              <a:spcAft>
                <a:spcPts val="0"/>
              </a:spcAft>
              <a:buSzPts val="1000"/>
              <a:buFont typeface="MS Gothic" panose="020B0609070205080204" pitchFamily="49" charset="-128"/>
              <a:buChar char="❑"/>
              <a:tabLst>
                <a:tab pos="318135" algn="l"/>
              </a:tabLst>
            </a:pPr>
            <a:r>
              <a:rPr lang="en-US" spc="0" dirty="0">
                <a:effectLst/>
                <a:latin typeface="Cambria" panose="02040503050406030204" pitchFamily="18" charset="0"/>
                <a:ea typeface="Cambria" panose="02040503050406030204" pitchFamily="18" charset="0"/>
                <a:cs typeface="MS Gothic" panose="020B0609070205080204" pitchFamily="49" charset="-128"/>
              </a:rPr>
              <a:t>Have</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new</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bowlers</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complete</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membership</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applications</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and</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pay</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fees</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in</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accordance</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with</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USBC</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Rule</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20" dirty="0">
                <a:effectLst/>
                <a:latin typeface="Cambria" panose="02040503050406030204" pitchFamily="18" charset="0"/>
                <a:ea typeface="Cambria" panose="02040503050406030204" pitchFamily="18" charset="0"/>
                <a:cs typeface="MS Gothic" panose="020B0609070205080204" pitchFamily="49" charset="-128"/>
              </a:rPr>
              <a:t>101.</a:t>
            </a:r>
            <a:endParaRPr lang="en-US" spc="0" dirty="0">
              <a:effectLst/>
              <a:latin typeface="Cambria" panose="02040503050406030204" pitchFamily="18" charset="0"/>
              <a:ea typeface="Cambria" panose="02040503050406030204" pitchFamily="18" charset="0"/>
              <a:cs typeface="MS Gothic" panose="020B0609070205080204" pitchFamily="49" charset="-128"/>
            </a:endParaRPr>
          </a:p>
          <a:p>
            <a:pPr marL="342900" marR="0" lvl="0" indent="-342900">
              <a:spcBef>
                <a:spcPts val="290"/>
              </a:spcBef>
              <a:spcAft>
                <a:spcPts val="0"/>
              </a:spcAft>
              <a:buSzPts val="1000"/>
              <a:buFont typeface="MS Gothic" panose="020B0609070205080204" pitchFamily="49" charset="-128"/>
              <a:buChar char="❑"/>
              <a:tabLst>
                <a:tab pos="318135" algn="l"/>
              </a:tabLst>
            </a:pPr>
            <a:r>
              <a:rPr lang="en-US" spc="0" dirty="0">
                <a:effectLst/>
                <a:latin typeface="Cambria" panose="02040503050406030204" pitchFamily="18" charset="0"/>
                <a:ea typeface="Cambria" panose="02040503050406030204" pitchFamily="18" charset="0"/>
                <a:cs typeface="MS Gothic" panose="020B0609070205080204" pitchFamily="49" charset="-128"/>
              </a:rPr>
              <a:t>President</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or</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youth</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league</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supervisor</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must</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verify</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league</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account</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0" dirty="0">
                <a:effectLst/>
                <a:latin typeface="Cambria" panose="02040503050406030204" pitchFamily="18" charset="0"/>
                <a:ea typeface="Cambria" panose="02040503050406030204" pitchFamily="18" charset="0"/>
                <a:cs typeface="MS Gothic" panose="020B0609070205080204" pitchFamily="49" charset="-128"/>
              </a:rPr>
              <a:t>balance</a:t>
            </a:r>
            <a:r>
              <a:rPr lang="en-US" spc="-5" dirty="0">
                <a:effectLst/>
                <a:latin typeface="Cambria" panose="02040503050406030204" pitchFamily="18" charset="0"/>
                <a:ea typeface="Cambria" panose="02040503050406030204" pitchFamily="18" charset="0"/>
                <a:cs typeface="MS Gothic" panose="020B0609070205080204" pitchFamily="49" charset="-128"/>
              </a:rPr>
              <a:t> </a:t>
            </a:r>
            <a:r>
              <a:rPr lang="en-US" spc="-10" dirty="0">
                <a:effectLst/>
                <a:latin typeface="Cambria" panose="02040503050406030204" pitchFamily="18" charset="0"/>
                <a:ea typeface="Cambria" panose="02040503050406030204" pitchFamily="18" charset="0"/>
                <a:cs typeface="MS Gothic" panose="020B0609070205080204" pitchFamily="49" charset="-128"/>
              </a:rPr>
              <a:t>monthly.</a:t>
            </a:r>
            <a:endParaRPr lang="en-US" spc="0" dirty="0">
              <a:effectLst/>
              <a:latin typeface="Cambria" panose="02040503050406030204" pitchFamily="18" charset="0"/>
              <a:ea typeface="Cambria" panose="02040503050406030204" pitchFamily="18" charset="0"/>
              <a:cs typeface="MS Gothic" panose="020B0609070205080204" pitchFamily="49" charset="-128"/>
            </a:endParaRPr>
          </a:p>
          <a:p>
            <a:endParaRPr lang="en-US" dirty="0"/>
          </a:p>
        </p:txBody>
      </p:sp>
    </p:spTree>
    <p:extLst>
      <p:ext uri="{BB962C8B-B14F-4D97-AF65-F5344CB8AC3E}">
        <p14:creationId xmlns:p14="http://schemas.microsoft.com/office/powerpoint/2010/main" val="1645928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95402" y="982132"/>
            <a:ext cx="9601196" cy="1303867"/>
          </a:xfrm>
        </p:spPr>
        <p:txBody>
          <a:bodyPr vert="horz" wrap="square" lIns="0" tIns="8659" rIns="0" bIns="0" rtlCol="0" anchor="ctr">
            <a:spAutoFit/>
          </a:bodyPr>
          <a:lstStyle/>
          <a:p>
            <a:r>
              <a:rPr lang="en-US" dirty="0"/>
              <a:t>Sample Adult League Rules</a:t>
            </a:r>
          </a:p>
        </p:txBody>
      </p:sp>
      <p:sp>
        <p:nvSpPr>
          <p:cNvPr id="3" name="object 3"/>
          <p:cNvSpPr txBox="1">
            <a:spLocks noGrp="1"/>
          </p:cNvSpPr>
          <p:nvPr>
            <p:ph idx="1"/>
          </p:nvPr>
        </p:nvSpPr>
        <p:spPr>
          <a:xfrm>
            <a:off x="1295401" y="2556932"/>
            <a:ext cx="9601196" cy="3318936"/>
          </a:xfrm>
        </p:spPr>
        <p:txBody>
          <a:bodyPr vert="horz" wrap="square" lIns="0" tIns="8659" rIns="0" bIns="0" rtlCol="0" anchor="t">
            <a:spAutoFit/>
          </a:bodyPr>
          <a:lstStyle/>
          <a:p>
            <a:r>
              <a:rPr lang="en-US" dirty="0"/>
              <a:t>NOTE: The following is a set of league rules, which may be adopted by completing the blanks and providing copies to each team. Other options may be available as provided in the rules outlined in Chapter 4 of the USBC Playing Rules book. Other rules may be added but cannot in any way conflict with USBC Rules.</a:t>
            </a:r>
          </a:p>
          <a:p>
            <a:endParaRPr lang="en-US" dirty="0"/>
          </a:p>
        </p:txBody>
      </p:sp>
      <p:sp>
        <p:nvSpPr>
          <p:cNvPr id="14" name="TextBox 13">
            <a:extLst>
              <a:ext uri="{FF2B5EF4-FFF2-40B4-BE49-F238E27FC236}">
                <a16:creationId xmlns:a16="http://schemas.microsoft.com/office/drawing/2014/main" id="{1A05F53C-B35E-D2F4-0116-A51F0D0CE81C}"/>
              </a:ext>
            </a:extLst>
          </p:cNvPr>
          <p:cNvSpPr txBox="1"/>
          <p:nvPr/>
        </p:nvSpPr>
        <p:spPr>
          <a:xfrm>
            <a:off x="1037492" y="4240445"/>
            <a:ext cx="10445262" cy="1906356"/>
          </a:xfrm>
          <a:prstGeom prst="rect">
            <a:avLst/>
          </a:prstGeom>
          <a:noFill/>
        </p:spPr>
        <p:txBody>
          <a:bodyPr wrap="square" rtlCol="0">
            <a:spAutoFit/>
          </a:bodyPr>
          <a:lstStyle/>
          <a:p>
            <a:pPr marL="164465" marR="0">
              <a:spcBef>
                <a:spcPts val="0"/>
              </a:spcBef>
              <a:spcAft>
                <a:spcPts val="0"/>
              </a:spcAft>
              <a:tabLst>
                <a:tab pos="2222500" algn="l"/>
                <a:tab pos="3959860" algn="l"/>
                <a:tab pos="5351780" algn="l"/>
              </a:tabLst>
            </a:pPr>
            <a:r>
              <a:rPr lang="en-US" sz="1800" dirty="0">
                <a:solidFill>
                  <a:srgbClr val="211E1F"/>
                </a:solidFill>
                <a:effectLst/>
                <a:latin typeface="Arial" panose="020B0604020202020204" pitchFamily="34" charset="0"/>
                <a:ea typeface="Arial" panose="020B0604020202020204" pitchFamily="34" charset="0"/>
              </a:rPr>
              <a:t>The</a:t>
            </a:r>
            <a:r>
              <a:rPr lang="en-US" sz="1800" spc="235" dirty="0">
                <a:solidFill>
                  <a:srgbClr val="211E1F"/>
                </a:solidFill>
                <a:effectLst/>
                <a:latin typeface="Arial" panose="020B0604020202020204" pitchFamily="34" charset="0"/>
                <a:ea typeface="Arial" panose="020B0604020202020204" pitchFamily="34" charset="0"/>
              </a:rPr>
              <a:t> </a:t>
            </a:r>
            <a:r>
              <a:rPr lang="en-US" sz="1800" u="sng" dirty="0">
                <a:solidFill>
                  <a:srgbClr val="211E1F"/>
                </a:solidFill>
                <a:effectLst/>
                <a:uFill>
                  <a:solidFill>
                    <a:srgbClr val="201D1E"/>
                  </a:solidFill>
                </a:uFill>
                <a:latin typeface="Arial" panose="020B0604020202020204" pitchFamily="34" charset="0"/>
                <a:ea typeface="Arial" panose="020B0604020202020204" pitchFamily="34" charset="0"/>
              </a:rPr>
              <a:t>	</a:t>
            </a:r>
            <a:r>
              <a:rPr lang="en-US" sz="1800" dirty="0">
                <a:solidFill>
                  <a:srgbClr val="211E1F"/>
                </a:solidFill>
                <a:effectLst/>
                <a:latin typeface="Arial" panose="020B0604020202020204" pitchFamily="34" charset="0"/>
                <a:ea typeface="Arial" panose="020B0604020202020204" pitchFamily="34" charset="0"/>
              </a:rPr>
              <a:t>League will bowl on</a:t>
            </a:r>
            <a:r>
              <a:rPr lang="en-US" sz="1800" spc="225" dirty="0">
                <a:solidFill>
                  <a:srgbClr val="211E1F"/>
                </a:solidFill>
                <a:effectLst/>
                <a:latin typeface="Arial" panose="020B0604020202020204" pitchFamily="34" charset="0"/>
                <a:ea typeface="Arial" panose="020B0604020202020204" pitchFamily="34" charset="0"/>
              </a:rPr>
              <a:t> </a:t>
            </a:r>
            <a:r>
              <a:rPr lang="en-US" sz="1800" u="sng" dirty="0">
                <a:solidFill>
                  <a:srgbClr val="211E1F"/>
                </a:solidFill>
                <a:effectLst/>
                <a:uFill>
                  <a:solidFill>
                    <a:srgbClr val="201D1E"/>
                  </a:solidFill>
                </a:uFill>
                <a:latin typeface="Arial" panose="020B0604020202020204" pitchFamily="34" charset="0"/>
                <a:ea typeface="Arial" panose="020B0604020202020204" pitchFamily="34" charset="0"/>
              </a:rPr>
              <a:t>	</a:t>
            </a:r>
            <a:r>
              <a:rPr lang="en-US" sz="1800" dirty="0">
                <a:solidFill>
                  <a:srgbClr val="211E1F"/>
                </a:solidFill>
                <a:effectLst/>
                <a:latin typeface="Arial" panose="020B0604020202020204" pitchFamily="34" charset="0"/>
                <a:ea typeface="Arial" panose="020B0604020202020204" pitchFamily="34" charset="0"/>
              </a:rPr>
              <a:t>(day of</a:t>
            </a:r>
            <a:r>
              <a:rPr lang="en-US" sz="1800" spc="-5" dirty="0">
                <a:solidFill>
                  <a:srgbClr val="211E1F"/>
                </a:solidFill>
                <a:effectLst/>
                <a:latin typeface="Arial" panose="020B0604020202020204" pitchFamily="34" charset="0"/>
                <a:ea typeface="Arial" panose="020B0604020202020204" pitchFamily="34" charset="0"/>
              </a:rPr>
              <a:t> </a:t>
            </a:r>
            <a:r>
              <a:rPr lang="en-US" sz="1800" dirty="0">
                <a:solidFill>
                  <a:srgbClr val="211E1F"/>
                </a:solidFill>
                <a:effectLst/>
                <a:latin typeface="Arial" panose="020B0604020202020204" pitchFamily="34" charset="0"/>
                <a:ea typeface="Arial" panose="020B0604020202020204" pitchFamily="34" charset="0"/>
              </a:rPr>
              <a:t>week) at</a:t>
            </a:r>
            <a:r>
              <a:rPr lang="en-US" sz="1800" spc="-5" dirty="0">
                <a:solidFill>
                  <a:srgbClr val="211E1F"/>
                </a:solidFill>
                <a:effectLst/>
                <a:latin typeface="Arial" panose="020B0604020202020204" pitchFamily="34" charset="0"/>
                <a:ea typeface="Arial" panose="020B0604020202020204" pitchFamily="34" charset="0"/>
              </a:rPr>
              <a:t> </a:t>
            </a:r>
            <a:r>
              <a:rPr lang="en-US" sz="1800" u="sng" dirty="0">
                <a:solidFill>
                  <a:srgbClr val="211E1F"/>
                </a:solidFill>
                <a:effectLst/>
                <a:uFill>
                  <a:solidFill>
                    <a:srgbClr val="201D1E"/>
                  </a:solidFill>
                </a:uFill>
                <a:latin typeface="Arial" panose="020B0604020202020204" pitchFamily="34" charset="0"/>
                <a:ea typeface="Arial" panose="020B0604020202020204" pitchFamily="34" charset="0"/>
              </a:rPr>
              <a:t>	</a:t>
            </a:r>
            <a:r>
              <a:rPr lang="en-US" sz="1800" dirty="0">
                <a:solidFill>
                  <a:srgbClr val="211E1F"/>
                </a:solidFill>
                <a:effectLst/>
                <a:latin typeface="Arial" panose="020B0604020202020204" pitchFamily="34" charset="0"/>
                <a:ea typeface="Arial" panose="020B0604020202020204" pitchFamily="34" charset="0"/>
              </a:rPr>
              <a:t>am/</a:t>
            </a:r>
            <a:r>
              <a:rPr lang="en-US" sz="1800" spc="-20" dirty="0">
                <a:solidFill>
                  <a:srgbClr val="211E1F"/>
                </a:solidFill>
                <a:effectLst/>
                <a:latin typeface="Arial" panose="020B0604020202020204" pitchFamily="34" charset="0"/>
                <a:ea typeface="Arial" panose="020B0604020202020204" pitchFamily="34" charset="0"/>
              </a:rPr>
              <a:t> </a:t>
            </a:r>
            <a:r>
              <a:rPr lang="en-US" sz="1800" dirty="0">
                <a:solidFill>
                  <a:srgbClr val="211E1F"/>
                </a:solidFill>
                <a:effectLst/>
                <a:latin typeface="Arial" panose="020B0604020202020204" pitchFamily="34" charset="0"/>
                <a:ea typeface="Arial" panose="020B0604020202020204" pitchFamily="34" charset="0"/>
              </a:rPr>
              <a:t>pm</a:t>
            </a:r>
            <a:r>
              <a:rPr lang="en-US" sz="1800" spc="-15" dirty="0">
                <a:solidFill>
                  <a:srgbClr val="211E1F"/>
                </a:solidFill>
                <a:effectLst/>
                <a:latin typeface="Arial" panose="020B0604020202020204" pitchFamily="34" charset="0"/>
                <a:ea typeface="Arial" panose="020B0604020202020204" pitchFamily="34" charset="0"/>
              </a:rPr>
              <a:t> </a:t>
            </a:r>
            <a:r>
              <a:rPr lang="en-US" sz="1800" spc="-25" dirty="0">
                <a:solidFill>
                  <a:srgbClr val="211E1F"/>
                </a:solidFill>
                <a:effectLst/>
                <a:latin typeface="Arial" panose="020B0604020202020204" pitchFamily="34" charset="0"/>
                <a:ea typeface="Arial" panose="020B0604020202020204" pitchFamily="34" charset="0"/>
              </a:rPr>
              <a:t>at</a:t>
            </a:r>
            <a:endParaRPr lang="en-US" sz="1800" dirty="0">
              <a:effectLst/>
              <a:latin typeface="Arial" panose="020B0604020202020204" pitchFamily="34" charset="0"/>
              <a:ea typeface="Arial" panose="020B0604020202020204" pitchFamily="34" charset="0"/>
            </a:endParaRPr>
          </a:p>
          <a:p>
            <a:pPr marL="167640" marR="0">
              <a:spcBef>
                <a:spcPts val="120"/>
              </a:spcBef>
              <a:spcAft>
                <a:spcPts val="0"/>
              </a:spcAft>
              <a:tabLst>
                <a:tab pos="2131060" algn="l"/>
              </a:tabLst>
            </a:pPr>
            <a:r>
              <a:rPr lang="en-US" sz="1800" u="sng" dirty="0">
                <a:solidFill>
                  <a:srgbClr val="211E1F"/>
                </a:solidFill>
                <a:effectLst/>
                <a:uFill>
                  <a:solidFill>
                    <a:srgbClr val="201D1E"/>
                  </a:solidFill>
                </a:uFill>
                <a:latin typeface="Arial" panose="020B0604020202020204" pitchFamily="34" charset="0"/>
                <a:ea typeface="Arial" panose="020B0604020202020204" pitchFamily="34" charset="0"/>
              </a:rPr>
              <a:t>	</a:t>
            </a:r>
            <a:r>
              <a:rPr lang="en-US" sz="1800" dirty="0">
                <a:solidFill>
                  <a:srgbClr val="211E1F"/>
                </a:solidFill>
                <a:effectLst/>
                <a:latin typeface="Arial" panose="020B0604020202020204" pitchFamily="34" charset="0"/>
                <a:ea typeface="Arial" panose="020B0604020202020204" pitchFamily="34" charset="0"/>
              </a:rPr>
              <a:t>(name</a:t>
            </a:r>
            <a:r>
              <a:rPr lang="en-US" sz="1800" spc="-25" dirty="0">
                <a:solidFill>
                  <a:srgbClr val="211E1F"/>
                </a:solidFill>
                <a:effectLst/>
                <a:latin typeface="Arial" panose="020B0604020202020204" pitchFamily="34" charset="0"/>
                <a:ea typeface="Arial" panose="020B0604020202020204" pitchFamily="34" charset="0"/>
              </a:rPr>
              <a:t> </a:t>
            </a:r>
            <a:r>
              <a:rPr lang="en-US" sz="1800" dirty="0">
                <a:solidFill>
                  <a:srgbClr val="211E1F"/>
                </a:solidFill>
                <a:effectLst/>
                <a:latin typeface="Arial" panose="020B0604020202020204" pitchFamily="34" charset="0"/>
                <a:ea typeface="Arial" panose="020B0604020202020204" pitchFamily="34" charset="0"/>
              </a:rPr>
              <a:t>of</a:t>
            </a:r>
            <a:r>
              <a:rPr lang="en-US" sz="1800" spc="-35" dirty="0">
                <a:solidFill>
                  <a:srgbClr val="211E1F"/>
                </a:solidFill>
                <a:effectLst/>
                <a:latin typeface="Arial" panose="020B0604020202020204" pitchFamily="34" charset="0"/>
                <a:ea typeface="Arial" panose="020B0604020202020204" pitchFamily="34" charset="0"/>
              </a:rPr>
              <a:t> </a:t>
            </a:r>
            <a:r>
              <a:rPr lang="en-US" sz="1800" dirty="0">
                <a:solidFill>
                  <a:srgbClr val="211E1F"/>
                </a:solidFill>
                <a:effectLst/>
                <a:latin typeface="Arial" panose="020B0604020202020204" pitchFamily="34" charset="0"/>
                <a:ea typeface="Arial" panose="020B0604020202020204" pitchFamily="34" charset="0"/>
              </a:rPr>
              <a:t>bowling</a:t>
            </a:r>
            <a:r>
              <a:rPr lang="en-US" sz="1800" spc="-35" dirty="0">
                <a:solidFill>
                  <a:srgbClr val="211E1F"/>
                </a:solidFill>
                <a:effectLst/>
                <a:latin typeface="Arial" panose="020B0604020202020204" pitchFamily="34" charset="0"/>
                <a:ea typeface="Arial" panose="020B0604020202020204" pitchFamily="34" charset="0"/>
              </a:rPr>
              <a:t> </a:t>
            </a:r>
            <a:r>
              <a:rPr lang="en-US" sz="1800" dirty="0">
                <a:solidFill>
                  <a:srgbClr val="211E1F"/>
                </a:solidFill>
                <a:effectLst/>
                <a:latin typeface="Arial" panose="020B0604020202020204" pitchFamily="34" charset="0"/>
                <a:ea typeface="Arial" panose="020B0604020202020204" pitchFamily="34" charset="0"/>
              </a:rPr>
              <a:t>center).</a:t>
            </a:r>
            <a:r>
              <a:rPr lang="en-US" sz="1800" spc="-30" dirty="0">
                <a:solidFill>
                  <a:srgbClr val="211E1F"/>
                </a:solidFill>
                <a:effectLst/>
                <a:latin typeface="Arial" panose="020B0604020202020204" pitchFamily="34" charset="0"/>
                <a:ea typeface="Arial" panose="020B0604020202020204" pitchFamily="34" charset="0"/>
              </a:rPr>
              <a:t> </a:t>
            </a:r>
            <a:r>
              <a:rPr lang="en-US" sz="1800" dirty="0">
                <a:solidFill>
                  <a:srgbClr val="211E1F"/>
                </a:solidFill>
                <a:effectLst/>
                <a:latin typeface="Arial" panose="020B0604020202020204" pitchFamily="34" charset="0"/>
                <a:ea typeface="Arial" panose="020B0604020202020204" pitchFamily="34" charset="0"/>
              </a:rPr>
              <a:t>The</a:t>
            </a:r>
            <a:r>
              <a:rPr lang="en-US" sz="1800" spc="-35" dirty="0">
                <a:solidFill>
                  <a:srgbClr val="211E1F"/>
                </a:solidFill>
                <a:effectLst/>
                <a:latin typeface="Arial" panose="020B0604020202020204" pitchFamily="34" charset="0"/>
                <a:ea typeface="Arial" panose="020B0604020202020204" pitchFamily="34" charset="0"/>
              </a:rPr>
              <a:t> </a:t>
            </a:r>
            <a:r>
              <a:rPr lang="en-US" sz="1800" dirty="0">
                <a:solidFill>
                  <a:srgbClr val="211E1F"/>
                </a:solidFill>
                <a:effectLst/>
                <a:latin typeface="Arial" panose="020B0604020202020204" pitchFamily="34" charset="0"/>
                <a:ea typeface="Arial" panose="020B0604020202020204" pitchFamily="34" charset="0"/>
              </a:rPr>
              <a:t>league</a:t>
            </a:r>
            <a:r>
              <a:rPr lang="en-US" sz="1800" spc="-35" dirty="0">
                <a:solidFill>
                  <a:srgbClr val="211E1F"/>
                </a:solidFill>
                <a:effectLst/>
                <a:latin typeface="Arial" panose="020B0604020202020204" pitchFamily="34" charset="0"/>
                <a:ea typeface="Arial" panose="020B0604020202020204" pitchFamily="34" charset="0"/>
              </a:rPr>
              <a:t> </a:t>
            </a:r>
            <a:r>
              <a:rPr lang="en-US" sz="1800" dirty="0">
                <a:solidFill>
                  <a:srgbClr val="211E1F"/>
                </a:solidFill>
                <a:effectLst/>
                <a:latin typeface="Arial" panose="020B0604020202020204" pitchFamily="34" charset="0"/>
                <a:ea typeface="Arial" panose="020B0604020202020204" pitchFamily="34" charset="0"/>
              </a:rPr>
              <a:t>will</a:t>
            </a:r>
            <a:r>
              <a:rPr lang="en-US" sz="1800" spc="-30" dirty="0">
                <a:solidFill>
                  <a:srgbClr val="211E1F"/>
                </a:solidFill>
                <a:effectLst/>
                <a:latin typeface="Arial" panose="020B0604020202020204" pitchFamily="34" charset="0"/>
                <a:ea typeface="Arial" panose="020B0604020202020204" pitchFamily="34" charset="0"/>
              </a:rPr>
              <a:t> </a:t>
            </a:r>
            <a:r>
              <a:rPr lang="en-US" sz="1800" dirty="0">
                <a:solidFill>
                  <a:srgbClr val="211E1F"/>
                </a:solidFill>
                <a:effectLst/>
                <a:latin typeface="Arial" panose="020B0604020202020204" pitchFamily="34" charset="0"/>
                <a:ea typeface="Arial" panose="020B0604020202020204" pitchFamily="34" charset="0"/>
              </a:rPr>
              <a:t>have</a:t>
            </a:r>
            <a:r>
              <a:rPr lang="en-US" sz="1800" spc="-35" dirty="0">
                <a:solidFill>
                  <a:srgbClr val="211E1F"/>
                </a:solidFill>
                <a:effectLst/>
                <a:latin typeface="Arial" panose="020B0604020202020204" pitchFamily="34" charset="0"/>
                <a:ea typeface="Arial" panose="020B0604020202020204" pitchFamily="34" charset="0"/>
              </a:rPr>
              <a:t> </a:t>
            </a:r>
            <a:r>
              <a:rPr lang="en-US" sz="1800" dirty="0">
                <a:solidFill>
                  <a:srgbClr val="211E1F"/>
                </a:solidFill>
                <a:effectLst/>
                <a:latin typeface="Arial" panose="020B0604020202020204" pitchFamily="34" charset="0"/>
                <a:ea typeface="Arial" panose="020B0604020202020204" pitchFamily="34" charset="0"/>
              </a:rPr>
              <a:t>a</a:t>
            </a:r>
            <a:r>
              <a:rPr lang="en-US" sz="1800" spc="-25" dirty="0">
                <a:solidFill>
                  <a:srgbClr val="211E1F"/>
                </a:solidFill>
                <a:effectLst/>
                <a:latin typeface="Arial" panose="020B0604020202020204" pitchFamily="34" charset="0"/>
                <a:ea typeface="Arial" panose="020B0604020202020204" pitchFamily="34" charset="0"/>
              </a:rPr>
              <a:t> </a:t>
            </a:r>
            <a:r>
              <a:rPr lang="en-US" sz="1800" dirty="0">
                <a:solidFill>
                  <a:srgbClr val="211E1F"/>
                </a:solidFill>
                <a:effectLst/>
                <a:latin typeface="Arial" panose="020B0604020202020204" pitchFamily="34" charset="0"/>
                <a:ea typeface="Arial" panose="020B0604020202020204" pitchFamily="34" charset="0"/>
              </a:rPr>
              <a:t>scheduled</a:t>
            </a:r>
            <a:r>
              <a:rPr lang="en-US" sz="1800" spc="-35" dirty="0">
                <a:solidFill>
                  <a:srgbClr val="211E1F"/>
                </a:solidFill>
                <a:effectLst/>
                <a:latin typeface="Arial" panose="020B0604020202020204" pitchFamily="34" charset="0"/>
                <a:ea typeface="Arial" panose="020B0604020202020204" pitchFamily="34" charset="0"/>
              </a:rPr>
              <a:t> </a:t>
            </a:r>
            <a:r>
              <a:rPr lang="en-US" sz="1800" dirty="0">
                <a:solidFill>
                  <a:srgbClr val="211E1F"/>
                </a:solidFill>
                <a:effectLst/>
                <a:latin typeface="Arial" panose="020B0604020202020204" pitchFamily="34" charset="0"/>
                <a:ea typeface="Arial" panose="020B0604020202020204" pitchFamily="34" charset="0"/>
              </a:rPr>
              <a:t>starting</a:t>
            </a:r>
            <a:r>
              <a:rPr lang="en-US" sz="1800" spc="-25" dirty="0">
                <a:solidFill>
                  <a:srgbClr val="211E1F"/>
                </a:solidFill>
                <a:effectLst/>
                <a:latin typeface="Arial" panose="020B0604020202020204" pitchFamily="34" charset="0"/>
                <a:ea typeface="Arial" panose="020B0604020202020204" pitchFamily="34" charset="0"/>
              </a:rPr>
              <a:t> </a:t>
            </a:r>
            <a:r>
              <a:rPr lang="en-US" sz="1800" dirty="0">
                <a:solidFill>
                  <a:srgbClr val="211E1F"/>
                </a:solidFill>
                <a:effectLst/>
                <a:latin typeface="Arial" panose="020B0604020202020204" pitchFamily="34" charset="0"/>
                <a:ea typeface="Arial" panose="020B0604020202020204" pitchFamily="34" charset="0"/>
              </a:rPr>
              <a:t>date</a:t>
            </a:r>
            <a:r>
              <a:rPr lang="en-US" sz="1800" spc="-35" dirty="0">
                <a:solidFill>
                  <a:srgbClr val="211E1F"/>
                </a:solidFill>
                <a:effectLst/>
                <a:latin typeface="Arial" panose="020B0604020202020204" pitchFamily="34" charset="0"/>
                <a:ea typeface="Arial" panose="020B0604020202020204" pitchFamily="34" charset="0"/>
              </a:rPr>
              <a:t> </a:t>
            </a:r>
            <a:r>
              <a:rPr lang="en-US" sz="1800" spc="-25" dirty="0">
                <a:solidFill>
                  <a:srgbClr val="211E1F"/>
                </a:solidFill>
                <a:effectLst/>
                <a:latin typeface="Arial" panose="020B0604020202020204" pitchFamily="34" charset="0"/>
                <a:ea typeface="Arial" panose="020B0604020202020204" pitchFamily="34" charset="0"/>
              </a:rPr>
              <a:t>of</a:t>
            </a:r>
            <a:endParaRPr lang="en-US" sz="1800" dirty="0">
              <a:effectLst/>
              <a:latin typeface="Arial" panose="020B0604020202020204" pitchFamily="34" charset="0"/>
              <a:ea typeface="Arial" panose="020B0604020202020204" pitchFamily="34" charset="0"/>
            </a:endParaRPr>
          </a:p>
          <a:p>
            <a:pPr marL="164465" marR="433070" indent="2540">
              <a:lnSpc>
                <a:spcPct val="113000"/>
              </a:lnSpc>
              <a:spcBef>
                <a:spcPts val="160"/>
              </a:spcBef>
              <a:spcAft>
                <a:spcPts val="0"/>
              </a:spcAft>
              <a:tabLst>
                <a:tab pos="689610" algn="l"/>
                <a:tab pos="3045460" algn="l"/>
                <a:tab pos="4476115" algn="l"/>
                <a:tab pos="5142230" algn="l"/>
              </a:tabLst>
            </a:pPr>
            <a:r>
              <a:rPr lang="en-US" sz="1800" u="sng" dirty="0">
                <a:solidFill>
                  <a:srgbClr val="211E1F"/>
                </a:solidFill>
                <a:effectLst/>
                <a:uFill>
                  <a:solidFill>
                    <a:srgbClr val="201D1E"/>
                  </a:solidFill>
                </a:uFill>
                <a:latin typeface="Arial" panose="020B0604020202020204" pitchFamily="34" charset="0"/>
                <a:ea typeface="Arial" panose="020B0604020202020204" pitchFamily="34" charset="0"/>
              </a:rPr>
              <a:t>	</a:t>
            </a:r>
            <a:r>
              <a:rPr lang="en-US" sz="1800" dirty="0">
                <a:solidFill>
                  <a:srgbClr val="211E1F"/>
                </a:solidFill>
                <a:effectLst/>
                <a:latin typeface="Arial" panose="020B0604020202020204" pitchFamily="34" charset="0"/>
                <a:ea typeface="Arial" panose="020B0604020202020204" pitchFamily="34" charset="0"/>
              </a:rPr>
              <a:t> and a scheduled ending date of</a:t>
            </a:r>
            <a:r>
              <a:rPr lang="en-US" sz="1800" spc="245" dirty="0">
                <a:solidFill>
                  <a:srgbClr val="211E1F"/>
                </a:solidFill>
                <a:effectLst/>
                <a:latin typeface="Arial" panose="020B0604020202020204" pitchFamily="34" charset="0"/>
                <a:ea typeface="Arial" panose="020B0604020202020204" pitchFamily="34" charset="0"/>
              </a:rPr>
              <a:t> </a:t>
            </a:r>
            <a:r>
              <a:rPr lang="en-US" sz="1800" u="sng" dirty="0">
                <a:solidFill>
                  <a:srgbClr val="211E1F"/>
                </a:solidFill>
                <a:effectLst/>
                <a:uFill>
                  <a:solidFill>
                    <a:srgbClr val="201D1E"/>
                  </a:solidFill>
                </a:uFill>
                <a:latin typeface="Arial" panose="020B0604020202020204" pitchFamily="34" charset="0"/>
                <a:ea typeface="Arial" panose="020B0604020202020204" pitchFamily="34" charset="0"/>
              </a:rPr>
              <a:t>	</a:t>
            </a:r>
            <a:r>
              <a:rPr lang="en-US" sz="1800" dirty="0">
                <a:solidFill>
                  <a:srgbClr val="211E1F"/>
                </a:solidFill>
                <a:effectLst/>
                <a:latin typeface="Arial" panose="020B0604020202020204" pitchFamily="34" charset="0"/>
                <a:ea typeface="Arial" panose="020B0604020202020204" pitchFamily="34" charset="0"/>
              </a:rPr>
              <a:t>and will participate for a total of </a:t>
            </a:r>
            <a:r>
              <a:rPr lang="en-US" sz="1800" u="sng" dirty="0">
                <a:solidFill>
                  <a:srgbClr val="211E1F"/>
                </a:solidFill>
                <a:effectLst/>
                <a:uFill>
                  <a:solidFill>
                    <a:srgbClr val="201D1E"/>
                  </a:solidFill>
                </a:uFill>
                <a:latin typeface="Arial" panose="020B0604020202020204" pitchFamily="34" charset="0"/>
                <a:ea typeface="Arial" panose="020B0604020202020204" pitchFamily="34" charset="0"/>
              </a:rPr>
              <a:t>	</a:t>
            </a:r>
            <a:r>
              <a:rPr lang="en-US" sz="1800" dirty="0">
                <a:solidFill>
                  <a:srgbClr val="211E1F"/>
                </a:solidFill>
                <a:effectLst/>
                <a:latin typeface="Arial" panose="020B0604020202020204" pitchFamily="34" charset="0"/>
                <a:ea typeface="Arial" panose="020B0604020202020204" pitchFamily="34" charset="0"/>
              </a:rPr>
              <a:t>weeks.</a:t>
            </a:r>
            <a:r>
              <a:rPr lang="en-US" sz="1800" spc="-60" dirty="0">
                <a:solidFill>
                  <a:srgbClr val="211E1F"/>
                </a:solidFill>
                <a:effectLst/>
                <a:latin typeface="Arial" panose="020B0604020202020204" pitchFamily="34" charset="0"/>
                <a:ea typeface="Arial" panose="020B0604020202020204" pitchFamily="34" charset="0"/>
              </a:rPr>
              <a:t> </a:t>
            </a:r>
            <a:r>
              <a:rPr lang="en-US" sz="1800" dirty="0">
                <a:solidFill>
                  <a:srgbClr val="211E1F"/>
                </a:solidFill>
                <a:effectLst/>
                <a:latin typeface="Arial" panose="020B0604020202020204" pitchFamily="34" charset="0"/>
                <a:ea typeface="Arial" panose="020B0604020202020204" pitchFamily="34" charset="0"/>
              </a:rPr>
              <a:t>The</a:t>
            </a:r>
            <a:r>
              <a:rPr lang="en-US" sz="1800" spc="-50" dirty="0">
                <a:solidFill>
                  <a:srgbClr val="211E1F"/>
                </a:solidFill>
                <a:effectLst/>
                <a:latin typeface="Arial" panose="020B0604020202020204" pitchFamily="34" charset="0"/>
                <a:ea typeface="Arial" panose="020B0604020202020204" pitchFamily="34" charset="0"/>
              </a:rPr>
              <a:t> </a:t>
            </a:r>
            <a:r>
              <a:rPr lang="en-US" sz="1800" dirty="0">
                <a:solidFill>
                  <a:srgbClr val="211E1F"/>
                </a:solidFill>
                <a:effectLst/>
                <a:latin typeface="Arial" panose="020B0604020202020204" pitchFamily="34" charset="0"/>
                <a:ea typeface="Arial" panose="020B0604020202020204" pitchFamily="34" charset="0"/>
              </a:rPr>
              <a:t>league</a:t>
            </a:r>
            <a:r>
              <a:rPr lang="en-US" sz="1800" spc="-60" dirty="0">
                <a:solidFill>
                  <a:srgbClr val="211E1F"/>
                </a:solidFill>
                <a:effectLst/>
                <a:latin typeface="Arial" panose="020B0604020202020204" pitchFamily="34" charset="0"/>
                <a:ea typeface="Arial" panose="020B0604020202020204" pitchFamily="34" charset="0"/>
              </a:rPr>
              <a:t> </a:t>
            </a:r>
            <a:r>
              <a:rPr lang="en-US" sz="1800" dirty="0">
                <a:solidFill>
                  <a:srgbClr val="211E1F"/>
                </a:solidFill>
                <a:effectLst/>
                <a:latin typeface="Arial" panose="020B0604020202020204" pitchFamily="34" charset="0"/>
                <a:ea typeface="Arial" panose="020B0604020202020204" pitchFamily="34" charset="0"/>
              </a:rPr>
              <a:t>will not bowl on the following dates:</a:t>
            </a:r>
            <a:r>
              <a:rPr lang="en-US" sz="1800" spc="160" dirty="0">
                <a:solidFill>
                  <a:srgbClr val="211E1F"/>
                </a:solidFill>
                <a:effectLst/>
                <a:latin typeface="Arial" panose="020B0604020202020204" pitchFamily="34" charset="0"/>
                <a:ea typeface="Arial" panose="020B0604020202020204" pitchFamily="34" charset="0"/>
              </a:rPr>
              <a:t> </a:t>
            </a:r>
            <a:r>
              <a:rPr lang="en-US" sz="1800" u="sng" dirty="0">
                <a:solidFill>
                  <a:srgbClr val="211E1F"/>
                </a:solidFill>
                <a:effectLst/>
                <a:uFill>
                  <a:solidFill>
                    <a:srgbClr val="201D1E"/>
                  </a:solidFill>
                </a:uFill>
                <a:latin typeface="Arial" panose="020B0604020202020204" pitchFamily="34" charset="0"/>
                <a:ea typeface="Arial" panose="020B0604020202020204" pitchFamily="34" charset="0"/>
              </a:rPr>
              <a:t>		</a:t>
            </a:r>
            <a:r>
              <a:rPr lang="en-US" sz="1800" dirty="0">
                <a:solidFill>
                  <a:srgbClr val="211E1F"/>
                </a:solidFill>
                <a:effectLst/>
                <a:latin typeface="Arial" panose="020B0604020202020204" pitchFamily="34" charset="0"/>
                <a:ea typeface="Arial" panose="020B0604020202020204" pitchFamily="34" charset="0"/>
              </a:rPr>
              <a:t> .</a:t>
            </a:r>
            <a:endParaRPr lang="en-US" sz="1800" dirty="0">
              <a:effectLst/>
              <a:latin typeface="Arial" panose="020B0604020202020204" pitchFamily="34" charset="0"/>
              <a:ea typeface="Arial" panose="020B0604020202020204" pitchFamily="34" charset="0"/>
            </a:endParaRPr>
          </a:p>
          <a:p>
            <a:pPr marL="164465" marR="685165">
              <a:lnSpc>
                <a:spcPct val="112000"/>
              </a:lnSpc>
              <a:spcBef>
                <a:spcPts val="0"/>
              </a:spcBef>
              <a:spcAft>
                <a:spcPts val="0"/>
              </a:spcAft>
              <a:tabLst>
                <a:tab pos="3424555" algn="l"/>
              </a:tabLst>
            </a:pPr>
            <a:r>
              <a:rPr lang="en-US" sz="1800" b="1" dirty="0">
                <a:solidFill>
                  <a:srgbClr val="211E1F"/>
                </a:solidFill>
                <a:effectLst/>
                <a:latin typeface="Arial" panose="020B0604020202020204" pitchFamily="34" charset="0"/>
                <a:ea typeface="Arial" panose="020B0604020202020204" pitchFamily="34" charset="0"/>
              </a:rPr>
              <a:t>OPTION</a:t>
            </a:r>
            <a:r>
              <a:rPr lang="en-US" sz="1800" i="1" dirty="0">
                <a:solidFill>
                  <a:srgbClr val="211E1F"/>
                </a:solidFill>
                <a:effectLst/>
                <a:latin typeface="Arial" panose="020B0604020202020204" pitchFamily="34" charset="0"/>
                <a:ea typeface="Arial" panose="020B0604020202020204" pitchFamily="34" charset="0"/>
              </a:rPr>
              <a:t>: The schedule will be divided into</a:t>
            </a:r>
            <a:r>
              <a:rPr lang="en-US" sz="1800" i="1" u="sng" dirty="0">
                <a:solidFill>
                  <a:srgbClr val="211E1F"/>
                </a:solidFill>
                <a:effectLst/>
                <a:uFill>
                  <a:solidFill>
                    <a:srgbClr val="201D1E"/>
                  </a:solidFill>
                </a:uFill>
                <a:latin typeface="Arial" panose="020B0604020202020204" pitchFamily="34" charset="0"/>
                <a:ea typeface="Arial" panose="020B0604020202020204" pitchFamily="34" charset="0"/>
              </a:rPr>
              <a:t>	</a:t>
            </a:r>
            <a:r>
              <a:rPr lang="en-US" sz="1800" i="1" spc="-50" dirty="0">
                <a:solidFill>
                  <a:srgbClr val="211E1F"/>
                </a:solidFill>
                <a:effectLst/>
                <a:latin typeface="Arial" panose="020B0604020202020204" pitchFamily="34" charset="0"/>
                <a:ea typeface="Arial" panose="020B0604020202020204" pitchFamily="34" charset="0"/>
              </a:rPr>
              <a:t> </a:t>
            </a:r>
            <a:r>
              <a:rPr lang="en-US" sz="1800" i="1" dirty="0">
                <a:solidFill>
                  <a:srgbClr val="211E1F"/>
                </a:solidFill>
                <a:effectLst/>
                <a:latin typeface="Arial" panose="020B0604020202020204" pitchFamily="34" charset="0"/>
                <a:ea typeface="Arial" panose="020B0604020202020204" pitchFamily="34" charset="0"/>
              </a:rPr>
              <a:t>(halves,</a:t>
            </a:r>
            <a:r>
              <a:rPr lang="en-US" sz="1800" i="1" spc="-30" dirty="0">
                <a:solidFill>
                  <a:srgbClr val="211E1F"/>
                </a:solidFill>
                <a:effectLst/>
                <a:latin typeface="Arial" panose="020B0604020202020204" pitchFamily="34" charset="0"/>
                <a:ea typeface="Arial" panose="020B0604020202020204" pitchFamily="34" charset="0"/>
              </a:rPr>
              <a:t> </a:t>
            </a:r>
            <a:r>
              <a:rPr lang="en-US" sz="1800" i="1" dirty="0">
                <a:solidFill>
                  <a:srgbClr val="211E1F"/>
                </a:solidFill>
                <a:effectLst/>
                <a:latin typeface="Arial" panose="020B0604020202020204" pitchFamily="34" charset="0"/>
                <a:ea typeface="Arial" panose="020B0604020202020204" pitchFamily="34" charset="0"/>
              </a:rPr>
              <a:t>thirds,</a:t>
            </a:r>
            <a:r>
              <a:rPr lang="en-US" sz="1800" i="1" spc="-30" dirty="0">
                <a:solidFill>
                  <a:srgbClr val="211E1F"/>
                </a:solidFill>
                <a:effectLst/>
                <a:latin typeface="Arial" panose="020B0604020202020204" pitchFamily="34" charset="0"/>
                <a:ea typeface="Arial" panose="020B0604020202020204" pitchFamily="34" charset="0"/>
              </a:rPr>
              <a:t> </a:t>
            </a:r>
            <a:r>
              <a:rPr lang="en-US" sz="1800" i="1" dirty="0">
                <a:solidFill>
                  <a:srgbClr val="211E1F"/>
                </a:solidFill>
                <a:effectLst/>
                <a:latin typeface="Arial" panose="020B0604020202020204" pitchFamily="34" charset="0"/>
                <a:ea typeface="Arial" panose="020B0604020202020204" pitchFamily="34" charset="0"/>
              </a:rPr>
              <a:t>quarters).</a:t>
            </a:r>
            <a:r>
              <a:rPr lang="en-US" sz="1800" i="1" spc="-30" dirty="0">
                <a:solidFill>
                  <a:srgbClr val="211E1F"/>
                </a:solidFill>
                <a:effectLst/>
                <a:latin typeface="Arial" panose="020B0604020202020204" pitchFamily="34" charset="0"/>
                <a:ea typeface="Arial" panose="020B0604020202020204" pitchFamily="34" charset="0"/>
              </a:rPr>
              <a:t> </a:t>
            </a:r>
            <a:r>
              <a:rPr lang="en-US" sz="1800" i="1" dirty="0">
                <a:solidFill>
                  <a:srgbClr val="211E1F"/>
                </a:solidFill>
                <a:effectLst/>
                <a:latin typeface="Arial" panose="020B0604020202020204" pitchFamily="34" charset="0"/>
                <a:ea typeface="Arial" panose="020B0604020202020204" pitchFamily="34" charset="0"/>
              </a:rPr>
              <a:t>If</a:t>
            </a:r>
            <a:r>
              <a:rPr lang="en-US" sz="1800" i="1" spc="-25" dirty="0">
                <a:solidFill>
                  <a:srgbClr val="211E1F"/>
                </a:solidFill>
                <a:effectLst/>
                <a:latin typeface="Arial" panose="020B0604020202020204" pitchFamily="34" charset="0"/>
                <a:ea typeface="Arial" panose="020B0604020202020204" pitchFamily="34" charset="0"/>
              </a:rPr>
              <a:t> </a:t>
            </a:r>
            <a:r>
              <a:rPr lang="en-US" sz="1800" i="1" dirty="0">
                <a:solidFill>
                  <a:srgbClr val="211E1F"/>
                </a:solidFill>
                <a:effectLst/>
                <a:latin typeface="Arial" panose="020B0604020202020204" pitchFamily="34" charset="0"/>
                <a:ea typeface="Arial" panose="020B0604020202020204" pitchFamily="34" charset="0"/>
              </a:rPr>
              <a:t>there</a:t>
            </a:r>
            <a:r>
              <a:rPr lang="en-US" sz="1800" i="1" spc="-30" dirty="0">
                <a:solidFill>
                  <a:srgbClr val="211E1F"/>
                </a:solidFill>
                <a:effectLst/>
                <a:latin typeface="Arial" panose="020B0604020202020204" pitchFamily="34" charset="0"/>
                <a:ea typeface="Arial" panose="020B0604020202020204" pitchFamily="34" charset="0"/>
              </a:rPr>
              <a:t> </a:t>
            </a:r>
            <a:r>
              <a:rPr lang="en-US" sz="1800" i="1" dirty="0">
                <a:solidFill>
                  <a:srgbClr val="211E1F"/>
                </a:solidFill>
                <a:effectLst/>
                <a:latin typeface="Arial" panose="020B0604020202020204" pitchFamily="34" charset="0"/>
                <a:ea typeface="Arial" panose="020B0604020202020204" pitchFamily="34" charset="0"/>
              </a:rPr>
              <a:t>are</a:t>
            </a:r>
            <a:r>
              <a:rPr lang="en-US" sz="1800" i="1" spc="-30" dirty="0">
                <a:solidFill>
                  <a:srgbClr val="211E1F"/>
                </a:solidFill>
                <a:effectLst/>
                <a:latin typeface="Arial" panose="020B0604020202020204" pitchFamily="34" charset="0"/>
                <a:ea typeface="Arial" panose="020B0604020202020204" pitchFamily="34" charset="0"/>
              </a:rPr>
              <a:t> </a:t>
            </a:r>
            <a:r>
              <a:rPr lang="en-US" sz="1800" i="1" dirty="0">
                <a:solidFill>
                  <a:srgbClr val="211E1F"/>
                </a:solidFill>
                <a:effectLst/>
                <a:latin typeface="Arial" panose="020B0604020202020204" pitchFamily="34" charset="0"/>
                <a:ea typeface="Arial" panose="020B0604020202020204" pitchFamily="34" charset="0"/>
              </a:rPr>
              <a:t>an</a:t>
            </a:r>
            <a:r>
              <a:rPr lang="en-US" sz="1800" i="1" spc="-25" dirty="0">
                <a:solidFill>
                  <a:srgbClr val="211E1F"/>
                </a:solidFill>
                <a:effectLst/>
                <a:latin typeface="Arial" panose="020B0604020202020204" pitchFamily="34" charset="0"/>
                <a:ea typeface="Arial" panose="020B0604020202020204" pitchFamily="34" charset="0"/>
              </a:rPr>
              <a:t> </a:t>
            </a:r>
            <a:r>
              <a:rPr lang="en-US" sz="1800" i="1" dirty="0">
                <a:solidFill>
                  <a:srgbClr val="211E1F"/>
                </a:solidFill>
                <a:effectLst/>
                <a:latin typeface="Arial" panose="020B0604020202020204" pitchFamily="34" charset="0"/>
                <a:ea typeface="Arial" panose="020B0604020202020204" pitchFamily="34" charset="0"/>
              </a:rPr>
              <a:t>unequal number of weeks, the extra week will be placed in the last segment.</a:t>
            </a:r>
            <a:endParaRPr lang="en-US" sz="1800" dirty="0">
              <a:effectLst/>
              <a:latin typeface="Arial" panose="020B0604020202020204" pitchFamily="34" charset="0"/>
              <a:ea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C6CC5B-65D3-F141-B2F2-CBFD5CA2BFBF}"/>
              </a:ext>
            </a:extLst>
          </p:cNvPr>
          <p:cNvSpPr txBox="1"/>
          <p:nvPr/>
        </p:nvSpPr>
        <p:spPr>
          <a:xfrm>
            <a:off x="762000" y="1889913"/>
            <a:ext cx="10667999" cy="3941977"/>
          </a:xfrm>
          <a:prstGeom prst="rect">
            <a:avLst/>
          </a:prstGeom>
          <a:noFill/>
        </p:spPr>
        <p:txBody>
          <a:bodyPr wrap="square">
            <a:spAutoFit/>
          </a:bodyPr>
          <a:lstStyle/>
          <a:p>
            <a:pPr marL="63500" marR="0">
              <a:spcBef>
                <a:spcPts val="0"/>
              </a:spcBef>
              <a:spcAft>
                <a:spcPts val="0"/>
              </a:spcAft>
            </a:pPr>
            <a:r>
              <a:rPr lang="en-US" sz="3600" b="1" kern="0" dirty="0">
                <a:solidFill>
                  <a:srgbClr val="002996"/>
                </a:solidFill>
                <a:effectLst/>
                <a:latin typeface="Century Gothic" panose="020B0502020202020204" pitchFamily="34" charset="0"/>
                <a:ea typeface="Century Gothic" panose="020B0502020202020204" pitchFamily="34" charset="0"/>
                <a:cs typeface="Century Gothic" panose="020B0502020202020204" pitchFamily="34" charset="0"/>
              </a:rPr>
              <a:t>Required</a:t>
            </a:r>
            <a:r>
              <a:rPr lang="en-US" sz="3600" b="1" kern="0" spc="60" dirty="0">
                <a:solidFill>
                  <a:srgbClr val="002996"/>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US" sz="3600" b="1" kern="0" spc="-10" dirty="0">
                <a:solidFill>
                  <a:srgbClr val="002996"/>
                </a:solidFill>
                <a:effectLst/>
                <a:latin typeface="Century Gothic" panose="020B0502020202020204" pitchFamily="34" charset="0"/>
                <a:ea typeface="Century Gothic" panose="020B0502020202020204" pitchFamily="34" charset="0"/>
                <a:cs typeface="Century Gothic" panose="020B0502020202020204" pitchFamily="34" charset="0"/>
              </a:rPr>
              <a:t>Committees</a:t>
            </a:r>
            <a:endParaRPr lang="en-US" sz="3600" b="1" kern="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63500" marR="0">
              <a:spcBef>
                <a:spcPts val="1455"/>
              </a:spcBef>
              <a:spcAft>
                <a:spcPts val="0"/>
              </a:spcAft>
            </a:pPr>
            <a:r>
              <a:rPr lang="en-US" sz="1800" b="1" dirty="0">
                <a:effectLst/>
                <a:latin typeface="Century Gothic" panose="020B0502020202020204" pitchFamily="34" charset="0"/>
                <a:ea typeface="Century Gothic" panose="020B0502020202020204" pitchFamily="34" charset="0"/>
                <a:cs typeface="Century Gothic" panose="020B0502020202020204" pitchFamily="34" charset="0"/>
              </a:rPr>
              <a:t>Audit</a:t>
            </a:r>
            <a:r>
              <a:rPr lang="en-US" sz="1800" b="1" spc="-55"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1800" b="1" spc="-10" dirty="0">
                <a:effectLst/>
                <a:latin typeface="Century Gothic" panose="020B0502020202020204" pitchFamily="34" charset="0"/>
                <a:ea typeface="Century Gothic" panose="020B0502020202020204" pitchFamily="34" charset="0"/>
                <a:cs typeface="Century Gothic" panose="020B0502020202020204" pitchFamily="34" charset="0"/>
              </a:rPr>
              <a:t>Committee</a:t>
            </a:r>
            <a:endParaRPr lang="en-US" sz="1800" b="1"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63500" marR="0">
              <a:lnSpc>
                <a:spcPct val="106000"/>
              </a:lnSpc>
              <a:spcBef>
                <a:spcPts val="130"/>
              </a:spcBef>
              <a:spcAft>
                <a:spcPts val="0"/>
              </a:spcAft>
            </a:pPr>
            <a:r>
              <a:rPr lang="en-US" sz="1800" dirty="0">
                <a:effectLst/>
                <a:latin typeface="Calibri" panose="020F0502020204030204" pitchFamily="34" charset="0"/>
                <a:ea typeface="Calibri" panose="020F0502020204030204" pitchFamily="34" charset="0"/>
              </a:rPr>
              <a:t>Checks</a:t>
            </a:r>
            <a:r>
              <a:rPr lang="en-US" sz="1800" spc="10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the</a:t>
            </a:r>
            <a:r>
              <a:rPr lang="en-US" sz="1800" spc="10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treasurer’s</a:t>
            </a:r>
            <a:r>
              <a:rPr lang="en-US" sz="1800" spc="10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or</a:t>
            </a:r>
            <a:r>
              <a:rPr lang="en-US" sz="1800" spc="10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Youth</a:t>
            </a:r>
            <a:r>
              <a:rPr lang="en-US" sz="1800" spc="10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league</a:t>
            </a:r>
            <a:r>
              <a:rPr lang="en-US" sz="1800" spc="10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official’s</a:t>
            </a:r>
            <a:r>
              <a:rPr lang="en-US" sz="1800" spc="9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records</a:t>
            </a:r>
            <a:r>
              <a:rPr lang="en-US" sz="1800" spc="10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at</a:t>
            </a:r>
            <a:r>
              <a:rPr lang="en-US" sz="1800" spc="10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specified</a:t>
            </a:r>
            <a:r>
              <a:rPr lang="en-US" sz="1800" spc="10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times</a:t>
            </a:r>
            <a:r>
              <a:rPr lang="en-US" sz="1800" spc="10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to</a:t>
            </a:r>
            <a:r>
              <a:rPr lang="en-US" sz="1800" spc="10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verify</a:t>
            </a:r>
            <a:r>
              <a:rPr lang="en-US" sz="1800" spc="10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incomes,</a:t>
            </a:r>
            <a:r>
              <a:rPr lang="en-US" sz="1800" spc="10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expenditures</a:t>
            </a:r>
            <a:r>
              <a:rPr lang="en-US" sz="1800" spc="10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and balances.</a:t>
            </a:r>
            <a:r>
              <a:rPr lang="en-US" sz="1800" spc="15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The</a:t>
            </a:r>
            <a:r>
              <a:rPr lang="en-US" sz="1800" spc="15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committee</a:t>
            </a:r>
            <a:r>
              <a:rPr lang="en-US" sz="1800" spc="15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ensures</a:t>
            </a:r>
            <a:r>
              <a:rPr lang="en-US" sz="1800" spc="15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the</a:t>
            </a:r>
            <a:r>
              <a:rPr lang="en-US" sz="1800" spc="15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league’s</a:t>
            </a:r>
            <a:r>
              <a:rPr lang="en-US" sz="1800" spc="15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funds</a:t>
            </a:r>
            <a:r>
              <a:rPr lang="en-US" sz="1800" spc="15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have</a:t>
            </a:r>
            <a:r>
              <a:rPr lang="en-US" sz="1800" spc="15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been</a:t>
            </a:r>
            <a:r>
              <a:rPr lang="en-US" sz="1800" spc="15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deposited</a:t>
            </a:r>
            <a:r>
              <a:rPr lang="en-US" sz="1800" spc="15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and</a:t>
            </a:r>
            <a:r>
              <a:rPr lang="en-US" sz="1800" spc="14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disbursed</a:t>
            </a:r>
            <a:r>
              <a:rPr lang="en-US" sz="1800" spc="14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as</a:t>
            </a:r>
            <a:r>
              <a:rPr lang="en-US" sz="1800" spc="15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directed,</a:t>
            </a:r>
            <a:r>
              <a:rPr lang="en-US" sz="1800" spc="15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records have</a:t>
            </a:r>
            <a:r>
              <a:rPr lang="en-US" sz="1800" spc="18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been</a:t>
            </a:r>
            <a:r>
              <a:rPr lang="en-US" sz="1800" spc="18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accurately</a:t>
            </a:r>
            <a:r>
              <a:rPr lang="en-US" sz="1800" spc="18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and</a:t>
            </a:r>
            <a:r>
              <a:rPr lang="en-US" sz="1800" spc="17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completely</a:t>
            </a:r>
            <a:r>
              <a:rPr lang="en-US" sz="1800" spc="17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kept,</a:t>
            </a:r>
            <a:r>
              <a:rPr lang="en-US" sz="1800" spc="18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and</a:t>
            </a:r>
            <a:r>
              <a:rPr lang="en-US" sz="1800" spc="17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expenses</a:t>
            </a:r>
            <a:r>
              <a:rPr lang="en-US" sz="1800" spc="18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have</a:t>
            </a:r>
            <a:r>
              <a:rPr lang="en-US" sz="1800" spc="18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been</a:t>
            </a:r>
            <a:r>
              <a:rPr lang="en-US" sz="1800" spc="18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paid.</a:t>
            </a:r>
            <a:r>
              <a:rPr lang="en-US" sz="1800" spc="17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Also</a:t>
            </a:r>
            <a:r>
              <a:rPr lang="en-US" sz="1800" spc="17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can</a:t>
            </a:r>
            <a:r>
              <a:rPr lang="en-US" sz="1800" spc="17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be</a:t>
            </a:r>
            <a:r>
              <a:rPr lang="en-US" sz="1800" spc="18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tasked</a:t>
            </a:r>
            <a:r>
              <a:rPr lang="en-US" sz="1800" spc="18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with</a:t>
            </a:r>
            <a:r>
              <a:rPr lang="en-US" sz="1800" spc="17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auditing league</a:t>
            </a:r>
            <a:r>
              <a:rPr lang="en-US" sz="1800" spc="20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records,</a:t>
            </a:r>
            <a:r>
              <a:rPr lang="en-US" sz="1800" spc="20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averages</a:t>
            </a:r>
            <a:r>
              <a:rPr lang="en-US" sz="1800" spc="20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and</a:t>
            </a:r>
            <a:r>
              <a:rPr lang="en-US" sz="1800" spc="20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position</a:t>
            </a:r>
            <a:r>
              <a:rPr lang="en-US" sz="1800" spc="20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standings.</a:t>
            </a:r>
            <a:r>
              <a:rPr lang="en-US" sz="1800" spc="40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USBC</a:t>
            </a:r>
            <a:r>
              <a:rPr lang="en-US" sz="1800" spc="20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has</a:t>
            </a:r>
            <a:r>
              <a:rPr lang="en-US" sz="1800" spc="20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developed</a:t>
            </a:r>
            <a:r>
              <a:rPr lang="en-US" sz="1800" spc="20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the</a:t>
            </a:r>
            <a:r>
              <a:rPr lang="en-US" sz="1800" spc="200" dirty="0">
                <a:effectLst/>
                <a:latin typeface="Calibri" panose="020F0502020204030204" pitchFamily="34" charset="0"/>
                <a:ea typeface="Calibri" panose="020F0502020204030204" pitchFamily="34" charset="0"/>
              </a:rPr>
              <a:t> </a:t>
            </a:r>
            <a:r>
              <a:rPr lang="en-US" sz="1800" u="sng" dirty="0">
                <a:solidFill>
                  <a:srgbClr val="0000FF"/>
                </a:solidFill>
                <a:effectLst/>
                <a:uFill>
                  <a:solidFill>
                    <a:srgbClr val="0000FF"/>
                  </a:solidFill>
                </a:uFill>
                <a:latin typeface="Calibri" panose="020F0502020204030204" pitchFamily="34" charset="0"/>
                <a:ea typeface="Calibri" panose="020F0502020204030204" pitchFamily="34" charset="0"/>
              </a:rPr>
              <a:t>audit</a:t>
            </a:r>
            <a:r>
              <a:rPr lang="en-US" sz="1800" u="sng" spc="200" dirty="0">
                <a:solidFill>
                  <a:srgbClr val="0000FF"/>
                </a:solidFill>
                <a:effectLst/>
                <a:uFill>
                  <a:solidFill>
                    <a:srgbClr val="0000FF"/>
                  </a:solidFill>
                </a:uFill>
                <a:latin typeface="Calibri" panose="020F0502020204030204" pitchFamily="34" charset="0"/>
                <a:ea typeface="Calibri" panose="020F0502020204030204" pitchFamily="34" charset="0"/>
              </a:rPr>
              <a:t> </a:t>
            </a:r>
            <a:r>
              <a:rPr lang="en-US" sz="1800" u="sng" dirty="0">
                <a:solidFill>
                  <a:srgbClr val="0000FF"/>
                </a:solidFill>
                <a:effectLst/>
                <a:uFill>
                  <a:solidFill>
                    <a:srgbClr val="0000FF"/>
                  </a:solidFill>
                </a:uFill>
                <a:latin typeface="Calibri" panose="020F0502020204030204" pitchFamily="34" charset="0"/>
                <a:ea typeface="Calibri" panose="020F0502020204030204" pitchFamily="34" charset="0"/>
              </a:rPr>
              <a:t>committee</a:t>
            </a:r>
            <a:r>
              <a:rPr lang="en-US" sz="1800" u="sng" spc="200" dirty="0">
                <a:solidFill>
                  <a:srgbClr val="0000FF"/>
                </a:solidFill>
                <a:effectLst/>
                <a:uFill>
                  <a:solidFill>
                    <a:srgbClr val="0000FF"/>
                  </a:solidFill>
                </a:uFill>
                <a:latin typeface="Calibri" panose="020F0502020204030204" pitchFamily="34" charset="0"/>
                <a:ea typeface="Calibri" panose="020F0502020204030204" pitchFamily="34" charset="0"/>
              </a:rPr>
              <a:t> </a:t>
            </a:r>
            <a:r>
              <a:rPr lang="en-US" sz="1800" u="sng" dirty="0">
                <a:solidFill>
                  <a:srgbClr val="0000FF"/>
                </a:solidFill>
                <a:effectLst/>
                <a:uFill>
                  <a:solidFill>
                    <a:srgbClr val="0000FF"/>
                  </a:solidFill>
                </a:uFill>
                <a:latin typeface="Calibri" panose="020F0502020204030204" pitchFamily="34" charset="0"/>
                <a:ea typeface="Calibri" panose="020F0502020204030204" pitchFamily="34" charset="0"/>
              </a:rPr>
              <a:t>worksheet</a:t>
            </a:r>
            <a:r>
              <a:rPr lang="en-US" sz="1800" spc="200" dirty="0">
                <a:solidFill>
                  <a:srgbClr val="0000FF"/>
                </a:solidFill>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and </a:t>
            </a:r>
            <a:r>
              <a:rPr lang="en-US" sz="1800" u="sng" dirty="0">
                <a:solidFill>
                  <a:srgbClr val="0000FF"/>
                </a:solidFill>
                <a:effectLst/>
                <a:uFill>
                  <a:solidFill>
                    <a:srgbClr val="0000FF"/>
                  </a:solidFill>
                </a:uFill>
                <a:latin typeface="Calibri" panose="020F0502020204030204" pitchFamily="34" charset="0"/>
                <a:ea typeface="Calibri" panose="020F0502020204030204" pitchFamily="34" charset="0"/>
              </a:rPr>
              <a:t>instructions</a:t>
            </a:r>
            <a:r>
              <a:rPr lang="en-US" sz="1800" dirty="0">
                <a:solidFill>
                  <a:srgbClr val="0000FF"/>
                </a:solidFill>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to aid the committee in its task.</a:t>
            </a:r>
          </a:p>
          <a:p>
            <a:pPr marL="0" marR="0">
              <a:spcBef>
                <a:spcPts val="35"/>
              </a:spcBef>
              <a:spcAft>
                <a:spcPts val="0"/>
              </a:spcAft>
            </a:pPr>
            <a:r>
              <a:rPr lang="en-US" sz="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63500" marR="0">
              <a:spcBef>
                <a:spcPts val="475"/>
              </a:spcBef>
              <a:spcAft>
                <a:spcPts val="0"/>
              </a:spcAft>
            </a:pPr>
            <a:r>
              <a:rPr lang="en-US" sz="1800" b="1" dirty="0">
                <a:effectLst/>
                <a:latin typeface="Century Gothic" panose="020B0502020202020204" pitchFamily="34" charset="0"/>
                <a:ea typeface="Century Gothic" panose="020B0502020202020204" pitchFamily="34" charset="0"/>
                <a:cs typeface="Century Gothic" panose="020B0502020202020204" pitchFamily="34" charset="0"/>
              </a:rPr>
              <a:t>Prize/Award</a:t>
            </a:r>
            <a:r>
              <a:rPr lang="en-US" sz="1800" b="1" spc="20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1800" b="1" spc="-10" dirty="0">
                <a:effectLst/>
                <a:latin typeface="Century Gothic" panose="020B0502020202020204" pitchFamily="34" charset="0"/>
                <a:ea typeface="Century Gothic" panose="020B0502020202020204" pitchFamily="34" charset="0"/>
                <a:cs typeface="Century Gothic" panose="020B0502020202020204" pitchFamily="34" charset="0"/>
              </a:rPr>
              <a:t>Committee</a:t>
            </a:r>
            <a:endParaRPr lang="en-US" sz="1800" b="1"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63500" marR="81915" algn="just">
              <a:lnSpc>
                <a:spcPct val="106000"/>
              </a:lnSpc>
              <a:spcBef>
                <a:spcPts val="130"/>
              </a:spcBef>
              <a:spcAft>
                <a:spcPts val="0"/>
              </a:spcAft>
            </a:pPr>
            <a:r>
              <a:rPr lang="en-US" sz="1800" dirty="0">
                <a:effectLst/>
                <a:latin typeface="Calibri" panose="020F0502020204030204" pitchFamily="34" charset="0"/>
                <a:ea typeface="Calibri" panose="020F0502020204030204" pitchFamily="34" charset="0"/>
              </a:rPr>
              <a:t>Develops and submits for consideration one or more </a:t>
            </a:r>
            <a:r>
              <a:rPr lang="en-US" sz="1800" u="sng" dirty="0">
                <a:solidFill>
                  <a:srgbClr val="0000FF"/>
                </a:solidFill>
                <a:effectLst/>
                <a:uFill>
                  <a:solidFill>
                    <a:srgbClr val="0000FF"/>
                  </a:solidFill>
                </a:uFill>
                <a:latin typeface="Calibri" panose="020F0502020204030204" pitchFamily="34" charset="0"/>
                <a:ea typeface="Calibri" panose="020F0502020204030204" pitchFamily="34" charset="0"/>
              </a:rPr>
              <a:t>prize/awards</a:t>
            </a:r>
            <a:r>
              <a:rPr lang="en-US" sz="1800" dirty="0">
                <a:solidFill>
                  <a:srgbClr val="0000FF"/>
                </a:solidFill>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lists within five (5) weeks of the start of the schedule. They should contact the treasurer or Youth league official for an estimated budget or list of estimated expenses</a:t>
            </a:r>
            <a:r>
              <a:rPr lang="en-US" sz="1800" spc="16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to</a:t>
            </a:r>
            <a:r>
              <a:rPr lang="en-US" sz="1800" spc="14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work</a:t>
            </a:r>
            <a:r>
              <a:rPr lang="en-US" sz="1800" spc="16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from</a:t>
            </a:r>
            <a:r>
              <a:rPr lang="en-US" sz="1800" spc="16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and</a:t>
            </a:r>
            <a:r>
              <a:rPr lang="en-US" sz="1800" spc="16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consider</a:t>
            </a:r>
            <a:r>
              <a:rPr lang="en-US" sz="1800" spc="16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any</a:t>
            </a:r>
            <a:r>
              <a:rPr lang="en-US" sz="1800" spc="15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league</a:t>
            </a:r>
            <a:r>
              <a:rPr lang="en-US" sz="1800" spc="16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rules</a:t>
            </a:r>
            <a:r>
              <a:rPr lang="en-US" sz="1800" spc="16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that</a:t>
            </a:r>
            <a:r>
              <a:rPr lang="en-US" sz="1800" spc="15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effect</a:t>
            </a:r>
            <a:r>
              <a:rPr lang="en-US" sz="1800" spc="16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the</a:t>
            </a:r>
            <a:r>
              <a:rPr lang="en-US" sz="1800" spc="16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distribution</a:t>
            </a:r>
            <a:r>
              <a:rPr lang="en-US" sz="1800" spc="16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of</a:t>
            </a:r>
            <a:r>
              <a:rPr lang="en-US" sz="1800" spc="16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prizes.</a:t>
            </a:r>
          </a:p>
        </p:txBody>
      </p:sp>
      <p:sp>
        <p:nvSpPr>
          <p:cNvPr id="4" name="TextBox 3">
            <a:extLst>
              <a:ext uri="{FF2B5EF4-FFF2-40B4-BE49-F238E27FC236}">
                <a16:creationId xmlns:a16="http://schemas.microsoft.com/office/drawing/2014/main" id="{4357E90D-C77A-9DCB-7027-408FE43B6A9F}"/>
              </a:ext>
            </a:extLst>
          </p:cNvPr>
          <p:cNvSpPr txBox="1"/>
          <p:nvPr/>
        </p:nvSpPr>
        <p:spPr>
          <a:xfrm>
            <a:off x="3036276" y="814464"/>
            <a:ext cx="6119446" cy="769441"/>
          </a:xfrm>
          <a:prstGeom prst="rect">
            <a:avLst/>
          </a:prstGeom>
          <a:noFill/>
        </p:spPr>
        <p:txBody>
          <a:bodyPr wrap="square">
            <a:spAutoFit/>
          </a:bodyPr>
          <a:lstStyle/>
          <a:p>
            <a:pPr marL="63500" marR="0" algn="just">
              <a:spcBef>
                <a:spcPts val="435"/>
              </a:spcBef>
              <a:spcAft>
                <a:spcPts val="0"/>
              </a:spcAft>
            </a:pPr>
            <a:r>
              <a:rPr lang="en-US" sz="4400" b="1" spc="-75" dirty="0">
                <a:solidFill>
                  <a:srgbClr val="002996"/>
                </a:solidFill>
                <a:effectLst/>
                <a:latin typeface="Century Gothic" panose="020B0502020202020204" pitchFamily="34" charset="0"/>
                <a:ea typeface="Century Gothic" panose="020B0502020202020204" pitchFamily="34" charset="0"/>
                <a:cs typeface="Century Gothic" panose="020B0502020202020204" pitchFamily="34" charset="0"/>
              </a:rPr>
              <a:t>League</a:t>
            </a:r>
            <a:r>
              <a:rPr lang="en-US" sz="4400" b="1" spc="-50" dirty="0">
                <a:solidFill>
                  <a:srgbClr val="002996"/>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US" sz="4400" b="1" spc="-10" dirty="0">
                <a:solidFill>
                  <a:srgbClr val="002996"/>
                </a:solidFill>
                <a:effectLst/>
                <a:latin typeface="Century Gothic" panose="020B0502020202020204" pitchFamily="34" charset="0"/>
                <a:ea typeface="Century Gothic" panose="020B0502020202020204" pitchFamily="34" charset="0"/>
                <a:cs typeface="Century Gothic" panose="020B0502020202020204" pitchFamily="34" charset="0"/>
              </a:rPr>
              <a:t>Committees</a:t>
            </a:r>
            <a:endParaRPr lang="en-US" sz="4400" b="1" dirty="0">
              <a:effectLst/>
              <a:latin typeface="Century Gothic" panose="020B0502020202020204" pitchFamily="34" charset="0"/>
              <a:ea typeface="Century Gothic" panose="020B0502020202020204" pitchFamily="34" charset="0"/>
              <a:cs typeface="Century Gothic" panose="020B0502020202020204" pitchFamily="34" charset="0"/>
            </a:endParaRPr>
          </a:p>
        </p:txBody>
      </p:sp>
    </p:spTree>
    <p:extLst>
      <p:ext uri="{BB962C8B-B14F-4D97-AF65-F5344CB8AC3E}">
        <p14:creationId xmlns:p14="http://schemas.microsoft.com/office/powerpoint/2010/main" val="3808163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21B2FE-5533-7280-0D68-4E808F7975C9}"/>
              </a:ext>
            </a:extLst>
          </p:cNvPr>
          <p:cNvSpPr txBox="1"/>
          <p:nvPr/>
        </p:nvSpPr>
        <p:spPr>
          <a:xfrm>
            <a:off x="762000" y="633046"/>
            <a:ext cx="10668000" cy="5119350"/>
          </a:xfrm>
          <a:prstGeom prst="rect">
            <a:avLst/>
          </a:prstGeom>
          <a:noFill/>
        </p:spPr>
        <p:txBody>
          <a:bodyPr wrap="square" rtlCol="0">
            <a:spAutoFit/>
          </a:bodyPr>
          <a:lstStyle/>
          <a:p>
            <a:pPr marL="63500" marR="0">
              <a:spcBef>
                <a:spcPts val="1480"/>
              </a:spcBef>
              <a:spcAft>
                <a:spcPts val="0"/>
              </a:spcAft>
            </a:pPr>
            <a:r>
              <a:rPr lang="en-US" sz="3200" b="1" kern="0" dirty="0">
                <a:solidFill>
                  <a:srgbClr val="002996"/>
                </a:solidFill>
                <a:effectLst/>
                <a:latin typeface="Calibri" panose="020F0502020204030204" pitchFamily="34" charset="0"/>
                <a:ea typeface="Calibri" panose="020F0502020204030204" pitchFamily="34" charset="0"/>
              </a:rPr>
              <a:t>Employee</a:t>
            </a:r>
            <a:r>
              <a:rPr lang="en-US" sz="3200" b="1" kern="0" spc="30" dirty="0">
                <a:solidFill>
                  <a:srgbClr val="002996"/>
                </a:solidFill>
                <a:effectLst/>
                <a:latin typeface="Calibri" panose="020F0502020204030204" pitchFamily="34" charset="0"/>
                <a:ea typeface="Calibri" panose="020F0502020204030204" pitchFamily="34" charset="0"/>
              </a:rPr>
              <a:t> </a:t>
            </a:r>
            <a:r>
              <a:rPr lang="en-US" sz="3200" b="1" kern="0" dirty="0">
                <a:solidFill>
                  <a:srgbClr val="002996"/>
                </a:solidFill>
                <a:effectLst/>
                <a:latin typeface="Calibri" panose="020F0502020204030204" pitchFamily="34" charset="0"/>
                <a:ea typeface="Calibri" panose="020F0502020204030204" pitchFamily="34" charset="0"/>
              </a:rPr>
              <a:t>Identification</a:t>
            </a:r>
            <a:r>
              <a:rPr lang="en-US" sz="3200" b="1" kern="0" spc="40" dirty="0">
                <a:solidFill>
                  <a:srgbClr val="002996"/>
                </a:solidFill>
                <a:effectLst/>
                <a:latin typeface="Calibri" panose="020F0502020204030204" pitchFamily="34" charset="0"/>
                <a:ea typeface="Calibri" panose="020F0502020204030204" pitchFamily="34" charset="0"/>
              </a:rPr>
              <a:t> </a:t>
            </a:r>
            <a:r>
              <a:rPr lang="en-US" sz="3200" b="1" kern="0" spc="-10" dirty="0">
                <a:solidFill>
                  <a:srgbClr val="002996"/>
                </a:solidFill>
                <a:effectLst/>
                <a:latin typeface="Calibri" panose="020F0502020204030204" pitchFamily="34" charset="0"/>
                <a:ea typeface="Calibri" panose="020F0502020204030204" pitchFamily="34" charset="0"/>
              </a:rPr>
              <a:t>Number</a:t>
            </a:r>
            <a:endParaRPr lang="en-US" sz="3200" b="1" kern="0" dirty="0">
              <a:effectLst/>
              <a:latin typeface="Calibri" panose="020F0502020204030204" pitchFamily="34" charset="0"/>
              <a:ea typeface="Calibri" panose="020F0502020204030204" pitchFamily="34" charset="0"/>
            </a:endParaRPr>
          </a:p>
          <a:p>
            <a:pPr marL="0" marR="0">
              <a:spcBef>
                <a:spcPts val="10"/>
              </a:spcBef>
              <a:spcAft>
                <a:spcPts val="0"/>
              </a:spcAft>
            </a:pPr>
            <a:r>
              <a:rPr lang="en-US" sz="1800" b="1"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63500" marR="0">
              <a:spcBef>
                <a:spcPts val="0"/>
              </a:spcBef>
              <a:spcAft>
                <a:spcPts val="0"/>
              </a:spcAft>
            </a:pPr>
            <a:r>
              <a:rPr lang="en-US" sz="2000" dirty="0">
                <a:effectLst/>
                <a:latin typeface="Calibri" panose="020F0502020204030204" pitchFamily="34" charset="0"/>
                <a:ea typeface="Calibri" panose="020F0502020204030204" pitchFamily="34" charset="0"/>
              </a:rPr>
              <a:t>Many</a:t>
            </a:r>
            <a:r>
              <a:rPr lang="en-US" sz="2000" spc="13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financial</a:t>
            </a:r>
            <a:r>
              <a:rPr lang="en-US" sz="2000" spc="1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institutions</a:t>
            </a:r>
            <a:r>
              <a:rPr lang="en-US" sz="2000" spc="1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require</a:t>
            </a:r>
            <a:r>
              <a:rPr lang="en-US" sz="2000" spc="1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an</a:t>
            </a:r>
            <a:r>
              <a:rPr lang="en-US" sz="2000" spc="1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Employee</a:t>
            </a:r>
            <a:r>
              <a:rPr lang="en-US" sz="2000" spc="1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Identification</a:t>
            </a:r>
            <a:r>
              <a:rPr lang="en-US" sz="2000" spc="10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Number</a:t>
            </a:r>
            <a:r>
              <a:rPr lang="en-US" sz="2000" spc="1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(EIN)</a:t>
            </a:r>
            <a:r>
              <a:rPr lang="en-US" sz="2000" spc="1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to</a:t>
            </a:r>
            <a:r>
              <a:rPr lang="en-US" sz="2000" spc="1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open</a:t>
            </a:r>
            <a:r>
              <a:rPr lang="en-US" sz="2000" spc="1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an</a:t>
            </a:r>
            <a:r>
              <a:rPr lang="en-US" sz="2000" spc="1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account</a:t>
            </a:r>
            <a:r>
              <a:rPr lang="en-US" sz="2000" spc="1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for</a:t>
            </a:r>
            <a:r>
              <a:rPr lang="en-US" sz="2000" spc="1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the</a:t>
            </a:r>
            <a:r>
              <a:rPr lang="en-US" sz="2000" spc="13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league. Officers do</a:t>
            </a:r>
            <a:r>
              <a:rPr lang="en-US" sz="2000" spc="1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not</a:t>
            </a:r>
            <a:r>
              <a:rPr lang="en-US" sz="2000" spc="13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have</a:t>
            </a:r>
            <a:r>
              <a:rPr lang="en-US" sz="2000" spc="14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to</a:t>
            </a:r>
            <a:r>
              <a:rPr lang="en-US" sz="2000" spc="1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fill</a:t>
            </a:r>
            <a:r>
              <a:rPr lang="en-US" sz="2000" spc="13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out</a:t>
            </a:r>
            <a:r>
              <a:rPr lang="en-US" sz="2000" spc="14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the</a:t>
            </a:r>
            <a:r>
              <a:rPr lang="en-US" sz="2000" spc="14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form</a:t>
            </a:r>
            <a:r>
              <a:rPr lang="en-US" sz="2000" spc="1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every year if</a:t>
            </a:r>
            <a:r>
              <a:rPr lang="en-US" sz="2000" spc="13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the league continues.</a:t>
            </a:r>
          </a:p>
          <a:p>
            <a:pPr marL="0" marR="0">
              <a:spcBef>
                <a:spcPts val="0"/>
              </a:spcBef>
              <a:spcAft>
                <a:spcPts val="0"/>
              </a:spcAft>
            </a:pPr>
            <a:r>
              <a:rPr lang="en-US" sz="2000" dirty="0">
                <a:effectLst/>
                <a:latin typeface="Calibri" panose="020F0502020204030204" pitchFamily="34" charset="0"/>
                <a:ea typeface="Calibri" panose="020F0502020204030204" pitchFamily="34" charset="0"/>
              </a:rPr>
              <a:t>  </a:t>
            </a:r>
          </a:p>
          <a:p>
            <a:pPr marL="63500" marR="48260">
              <a:spcBef>
                <a:spcPts val="770"/>
              </a:spcBef>
              <a:spcAft>
                <a:spcPts val="0"/>
              </a:spcAft>
            </a:pPr>
            <a:r>
              <a:rPr lang="en-US" sz="2000" dirty="0">
                <a:effectLst/>
                <a:latin typeface="Calibri" panose="020F0502020204030204" pitchFamily="34" charset="0"/>
                <a:ea typeface="Calibri" panose="020F0502020204030204" pitchFamily="34" charset="0"/>
              </a:rPr>
              <a:t>The</a:t>
            </a:r>
            <a:r>
              <a:rPr lang="en-US" sz="2000" spc="19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SS-4</a:t>
            </a:r>
            <a:r>
              <a:rPr lang="en-US" sz="2000" spc="18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Form</a:t>
            </a:r>
            <a:r>
              <a:rPr lang="en-US" sz="2000" spc="18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must</a:t>
            </a:r>
            <a:r>
              <a:rPr lang="en-US" sz="2000" spc="18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be</a:t>
            </a:r>
            <a:r>
              <a:rPr lang="en-US" sz="2000" spc="17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completed</a:t>
            </a:r>
            <a:r>
              <a:rPr lang="en-US" sz="2000" spc="18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to</a:t>
            </a:r>
            <a:r>
              <a:rPr lang="en-US" sz="2000" spc="17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receive</a:t>
            </a:r>
            <a:r>
              <a:rPr lang="en-US" sz="2000" spc="20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an</a:t>
            </a:r>
            <a:r>
              <a:rPr lang="en-US" sz="2000" spc="18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Employee</a:t>
            </a:r>
            <a:r>
              <a:rPr lang="en-US" sz="2000" spc="18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Identification</a:t>
            </a:r>
            <a:r>
              <a:rPr lang="en-US" sz="2000" spc="16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Number</a:t>
            </a:r>
            <a:r>
              <a:rPr lang="en-US" sz="2000" spc="20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(EIN).</a:t>
            </a:r>
            <a:r>
              <a:rPr lang="en-US" sz="2000" spc="40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The</a:t>
            </a:r>
            <a:r>
              <a:rPr lang="en-US" sz="2000" spc="19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SS-4</a:t>
            </a:r>
            <a:r>
              <a:rPr lang="en-US" sz="2000" spc="18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Form</a:t>
            </a:r>
            <a:r>
              <a:rPr lang="en-US" sz="2000" spc="17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is available</a:t>
            </a:r>
            <a:r>
              <a:rPr lang="en-US" sz="2000" spc="9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at</a:t>
            </a:r>
            <a:r>
              <a:rPr lang="en-US" sz="2000" spc="9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your</a:t>
            </a:r>
            <a:r>
              <a:rPr lang="en-US" sz="2000" spc="1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IRS</a:t>
            </a:r>
            <a:r>
              <a:rPr lang="en-US" sz="2000" spc="10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office</a:t>
            </a:r>
            <a:r>
              <a:rPr lang="en-US" sz="2000" spc="1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or</a:t>
            </a:r>
            <a:r>
              <a:rPr lang="en-US" sz="2000" spc="9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online</a:t>
            </a:r>
            <a:r>
              <a:rPr lang="en-US" sz="2000" spc="1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at</a:t>
            </a:r>
            <a:r>
              <a:rPr lang="en-US" sz="2000" spc="10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irs.gov.</a:t>
            </a:r>
            <a:r>
              <a:rPr lang="en-US" sz="2000" spc="20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An</a:t>
            </a:r>
            <a:r>
              <a:rPr lang="en-US" sz="2000" spc="8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application</a:t>
            </a:r>
            <a:r>
              <a:rPr lang="en-US" sz="2000" spc="9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may</a:t>
            </a:r>
            <a:r>
              <a:rPr lang="en-US" sz="2000" spc="9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be</a:t>
            </a:r>
            <a:r>
              <a:rPr lang="en-US" sz="2000" spc="9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completed</a:t>
            </a:r>
            <a:r>
              <a:rPr lang="en-US" sz="2000" spc="8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electronically</a:t>
            </a:r>
            <a:r>
              <a:rPr lang="en-US" sz="2000" spc="9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and</a:t>
            </a:r>
            <a:r>
              <a:rPr lang="en-US" sz="2000" spc="10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the</a:t>
            </a:r>
            <a:r>
              <a:rPr lang="en-US" sz="2000" spc="9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league will be assigned a number</a:t>
            </a:r>
            <a:r>
              <a:rPr lang="en-US" sz="2000" spc="20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upon</a:t>
            </a:r>
            <a:r>
              <a:rPr lang="en-US" sz="2000" spc="20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completion.</a:t>
            </a:r>
          </a:p>
          <a:p>
            <a:pPr marL="0" marR="0">
              <a:spcBef>
                <a:spcPts val="0"/>
              </a:spcBef>
              <a:spcAft>
                <a:spcPts val="0"/>
              </a:spcAft>
            </a:pPr>
            <a:r>
              <a:rPr lang="en-US" sz="2000" dirty="0">
                <a:effectLst/>
                <a:latin typeface="Calibri" panose="020F0502020204030204" pitchFamily="34" charset="0"/>
                <a:ea typeface="Calibri" panose="020F0502020204030204" pitchFamily="34" charset="0"/>
              </a:rPr>
              <a:t> </a:t>
            </a:r>
          </a:p>
          <a:p>
            <a:pPr marL="63500" marR="0">
              <a:spcBef>
                <a:spcPts val="755"/>
              </a:spcBef>
              <a:spcAft>
                <a:spcPts val="0"/>
              </a:spcAft>
            </a:pPr>
            <a:r>
              <a:rPr lang="en-US" sz="2000" dirty="0">
                <a:effectLst/>
                <a:latin typeface="Calibri" panose="020F0502020204030204" pitchFamily="34" charset="0"/>
                <a:ea typeface="Calibri" panose="020F0502020204030204" pitchFamily="34" charset="0"/>
              </a:rPr>
              <a:t>Follow</a:t>
            </a:r>
            <a:r>
              <a:rPr lang="en-US" sz="2000" spc="9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these</a:t>
            </a:r>
            <a:r>
              <a:rPr lang="en-US" sz="2000" spc="10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steps</a:t>
            </a:r>
            <a:r>
              <a:rPr lang="en-US" sz="2000" spc="1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to</a:t>
            </a:r>
            <a:r>
              <a:rPr lang="en-US" sz="2000" spc="10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apply</a:t>
            </a:r>
            <a:r>
              <a:rPr lang="en-US" sz="2000" spc="10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for</a:t>
            </a:r>
            <a:r>
              <a:rPr lang="en-US" sz="2000" spc="10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an</a:t>
            </a:r>
            <a:r>
              <a:rPr lang="en-US" sz="2000" spc="10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EIN</a:t>
            </a:r>
            <a:r>
              <a:rPr lang="en-US" sz="2000" spc="10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electronically:</a:t>
            </a:r>
            <a:endParaRPr lang="en-US" sz="20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2000" dirty="0">
                <a:effectLst/>
                <a:latin typeface="Calibri" panose="020F0502020204030204" pitchFamily="34" charset="0"/>
                <a:ea typeface="Calibri" panose="020F0502020204030204" pitchFamily="34" charset="0"/>
              </a:rPr>
              <a:t> </a:t>
            </a:r>
          </a:p>
          <a:p>
            <a:pPr marL="342900" marR="0" lvl="0" indent="-342900">
              <a:spcBef>
                <a:spcPts val="5"/>
              </a:spcBef>
              <a:spcAft>
                <a:spcPts val="0"/>
              </a:spcAft>
              <a:buSzPts val="1000"/>
              <a:buFont typeface="Symbol" panose="05050102010706020507" pitchFamily="18" charset="2"/>
              <a:buChar char=""/>
              <a:tabLst>
                <a:tab pos="292100" algn="l"/>
              </a:tabLst>
            </a:pPr>
            <a:r>
              <a:rPr lang="en-US" sz="2000" spc="0" dirty="0">
                <a:effectLst/>
                <a:latin typeface="Calibri" panose="020F0502020204030204" pitchFamily="34" charset="0"/>
                <a:ea typeface="Symbol" panose="05050102010706020507" pitchFamily="18" charset="2"/>
                <a:cs typeface="Symbol" panose="05050102010706020507" pitchFamily="18" charset="2"/>
              </a:rPr>
              <a:t>Go</a:t>
            </a:r>
            <a:r>
              <a:rPr lang="en-US" sz="2000" spc="60" dirty="0">
                <a:effectLst/>
                <a:latin typeface="Calibri" panose="020F0502020204030204" pitchFamily="34" charset="0"/>
                <a:ea typeface="Symbol" panose="05050102010706020507" pitchFamily="18" charset="2"/>
                <a:cs typeface="Symbol" panose="05050102010706020507" pitchFamily="18" charset="2"/>
              </a:rPr>
              <a:t> </a:t>
            </a:r>
            <a:r>
              <a:rPr lang="en-US" sz="2000" spc="0" dirty="0">
                <a:effectLst/>
                <a:latin typeface="Calibri" panose="020F0502020204030204" pitchFamily="34" charset="0"/>
                <a:ea typeface="Symbol" panose="05050102010706020507" pitchFamily="18" charset="2"/>
                <a:cs typeface="Symbol" panose="05050102010706020507" pitchFamily="18" charset="2"/>
              </a:rPr>
              <a:t>to</a:t>
            </a:r>
            <a:r>
              <a:rPr lang="en-US" sz="2000" spc="60" dirty="0">
                <a:effectLst/>
                <a:latin typeface="Calibri" panose="020F0502020204030204" pitchFamily="34" charset="0"/>
                <a:ea typeface="Symbol" panose="05050102010706020507" pitchFamily="18" charset="2"/>
                <a:cs typeface="Symbol" panose="05050102010706020507" pitchFamily="18" charset="2"/>
              </a:rPr>
              <a:t> </a:t>
            </a:r>
            <a:r>
              <a:rPr lang="en-US" sz="2000" b="1" spc="-10" dirty="0">
                <a:effectLst/>
                <a:latin typeface="Calibri" panose="020F0502020204030204" pitchFamily="34" charset="0"/>
                <a:ea typeface="Symbol" panose="05050102010706020507" pitchFamily="18" charset="2"/>
                <a:cs typeface="Symbol" panose="05050102010706020507" pitchFamily="18" charset="2"/>
              </a:rPr>
              <a:t>irs.gov</a:t>
            </a:r>
            <a:endParaRPr lang="en-US" sz="2000" dirty="0">
              <a:effectLst/>
              <a:latin typeface="Calibri" panose="020F0502020204030204" pitchFamily="34" charset="0"/>
              <a:ea typeface="Calibri" panose="020F0502020204030204" pitchFamily="34" charset="0"/>
            </a:endParaRPr>
          </a:p>
          <a:p>
            <a:pPr marL="342900" marR="0" lvl="0" indent="-342900">
              <a:spcBef>
                <a:spcPts val="5"/>
              </a:spcBef>
              <a:spcAft>
                <a:spcPts val="0"/>
              </a:spcAft>
              <a:buSzPts val="1000"/>
              <a:buFont typeface="Symbol" panose="05050102010706020507" pitchFamily="18" charset="2"/>
              <a:buChar char=""/>
              <a:tabLst>
                <a:tab pos="292100" algn="l"/>
              </a:tabLst>
            </a:pPr>
            <a:r>
              <a:rPr lang="en-US" sz="2000" spc="0" dirty="0">
                <a:effectLst/>
                <a:latin typeface="Calibri" panose="020F0502020204030204" pitchFamily="34" charset="0"/>
                <a:ea typeface="Symbol" panose="05050102010706020507" pitchFamily="18" charset="2"/>
                <a:cs typeface="Symbol" panose="05050102010706020507" pitchFamily="18" charset="2"/>
              </a:rPr>
              <a:t>Go</a:t>
            </a:r>
            <a:r>
              <a:rPr lang="en-US" sz="2000" spc="50" dirty="0">
                <a:effectLst/>
                <a:latin typeface="Calibri" panose="020F0502020204030204" pitchFamily="34" charset="0"/>
                <a:ea typeface="Symbol" panose="05050102010706020507" pitchFamily="18" charset="2"/>
                <a:cs typeface="Symbol" panose="05050102010706020507" pitchFamily="18" charset="2"/>
              </a:rPr>
              <a:t> </a:t>
            </a:r>
            <a:r>
              <a:rPr lang="en-US" sz="2000" spc="0" dirty="0">
                <a:effectLst/>
                <a:latin typeface="Calibri" panose="020F0502020204030204" pitchFamily="34" charset="0"/>
                <a:ea typeface="Symbol" panose="05050102010706020507" pitchFamily="18" charset="2"/>
                <a:cs typeface="Symbol" panose="05050102010706020507" pitchFamily="18" charset="2"/>
              </a:rPr>
              <a:t>to</a:t>
            </a:r>
            <a:r>
              <a:rPr lang="en-US" sz="2000" spc="50" dirty="0">
                <a:effectLst/>
                <a:latin typeface="Calibri" panose="020F0502020204030204" pitchFamily="34" charset="0"/>
                <a:ea typeface="Symbol" panose="05050102010706020507" pitchFamily="18" charset="2"/>
                <a:cs typeface="Symbol" panose="05050102010706020507" pitchFamily="18" charset="2"/>
              </a:rPr>
              <a:t> </a:t>
            </a:r>
            <a:r>
              <a:rPr lang="en-US" sz="2000" spc="0" dirty="0">
                <a:effectLst/>
                <a:latin typeface="Calibri" panose="020F0502020204030204" pitchFamily="34" charset="0"/>
                <a:ea typeface="Symbol" panose="05050102010706020507" pitchFamily="18" charset="2"/>
                <a:cs typeface="Symbol" panose="05050102010706020507" pitchFamily="18" charset="2"/>
              </a:rPr>
              <a:t>the</a:t>
            </a:r>
            <a:r>
              <a:rPr lang="en-US" sz="2000" spc="60" dirty="0">
                <a:effectLst/>
                <a:latin typeface="Calibri" panose="020F0502020204030204" pitchFamily="34" charset="0"/>
                <a:ea typeface="Symbol" panose="05050102010706020507" pitchFamily="18" charset="2"/>
                <a:cs typeface="Symbol" panose="05050102010706020507" pitchFamily="18" charset="2"/>
              </a:rPr>
              <a:t> </a:t>
            </a:r>
            <a:r>
              <a:rPr lang="en-US" sz="2000" spc="0" dirty="0">
                <a:effectLst/>
                <a:latin typeface="Calibri" panose="020F0502020204030204" pitchFamily="34" charset="0"/>
                <a:ea typeface="Symbol" panose="05050102010706020507" pitchFamily="18" charset="2"/>
                <a:cs typeface="Symbol" panose="05050102010706020507" pitchFamily="18" charset="2"/>
              </a:rPr>
              <a:t>File</a:t>
            </a:r>
            <a:r>
              <a:rPr lang="en-US" sz="2000" spc="10" dirty="0">
                <a:effectLst/>
                <a:latin typeface="Calibri" panose="020F0502020204030204" pitchFamily="34" charset="0"/>
                <a:ea typeface="Symbol" panose="05050102010706020507" pitchFamily="18" charset="2"/>
                <a:cs typeface="Symbol" panose="05050102010706020507" pitchFamily="18" charset="2"/>
              </a:rPr>
              <a:t> </a:t>
            </a:r>
            <a:r>
              <a:rPr lang="en-US" sz="2000" spc="0" dirty="0">
                <a:effectLst/>
                <a:latin typeface="Calibri" panose="020F0502020204030204" pitchFamily="34" charset="0"/>
                <a:ea typeface="Symbol" panose="05050102010706020507" pitchFamily="18" charset="2"/>
                <a:cs typeface="Symbol" panose="05050102010706020507" pitchFamily="18" charset="2"/>
              </a:rPr>
              <a:t>tab</a:t>
            </a:r>
            <a:r>
              <a:rPr lang="en-US" sz="2000" spc="65" dirty="0">
                <a:effectLst/>
                <a:latin typeface="Calibri" panose="020F0502020204030204" pitchFamily="34" charset="0"/>
                <a:ea typeface="Symbol" panose="05050102010706020507" pitchFamily="18" charset="2"/>
                <a:cs typeface="Symbol" panose="05050102010706020507" pitchFamily="18" charset="2"/>
              </a:rPr>
              <a:t> </a:t>
            </a:r>
            <a:r>
              <a:rPr lang="en-US" sz="2000" spc="0" dirty="0">
                <a:effectLst/>
                <a:latin typeface="Calibri" panose="020F0502020204030204" pitchFamily="34" charset="0"/>
                <a:ea typeface="Symbol" panose="05050102010706020507" pitchFamily="18" charset="2"/>
                <a:cs typeface="Symbol" panose="05050102010706020507" pitchFamily="18" charset="2"/>
              </a:rPr>
              <a:t>at</a:t>
            </a:r>
            <a:r>
              <a:rPr lang="en-US" sz="2000" spc="50" dirty="0">
                <a:effectLst/>
                <a:latin typeface="Calibri" panose="020F0502020204030204" pitchFamily="34" charset="0"/>
                <a:ea typeface="Symbol" panose="05050102010706020507" pitchFamily="18" charset="2"/>
                <a:cs typeface="Symbol" panose="05050102010706020507" pitchFamily="18" charset="2"/>
              </a:rPr>
              <a:t> </a:t>
            </a:r>
            <a:r>
              <a:rPr lang="en-US" sz="2000" spc="0" dirty="0">
                <a:effectLst/>
                <a:latin typeface="Calibri" panose="020F0502020204030204" pitchFamily="34" charset="0"/>
                <a:ea typeface="Symbol" panose="05050102010706020507" pitchFamily="18" charset="2"/>
                <a:cs typeface="Symbol" panose="05050102010706020507" pitchFamily="18" charset="2"/>
              </a:rPr>
              <a:t>the</a:t>
            </a:r>
            <a:r>
              <a:rPr lang="en-US" sz="2000" spc="55" dirty="0">
                <a:effectLst/>
                <a:latin typeface="Calibri" panose="020F0502020204030204" pitchFamily="34" charset="0"/>
                <a:ea typeface="Symbol" panose="05050102010706020507" pitchFamily="18" charset="2"/>
                <a:cs typeface="Symbol" panose="05050102010706020507" pitchFamily="18" charset="2"/>
              </a:rPr>
              <a:t> </a:t>
            </a:r>
            <a:r>
              <a:rPr lang="en-US" sz="2000" spc="0" dirty="0">
                <a:effectLst/>
                <a:latin typeface="Calibri" panose="020F0502020204030204" pitchFamily="34" charset="0"/>
                <a:ea typeface="Symbol" panose="05050102010706020507" pitchFamily="18" charset="2"/>
                <a:cs typeface="Symbol" panose="05050102010706020507" pitchFamily="18" charset="2"/>
              </a:rPr>
              <a:t>top</a:t>
            </a:r>
            <a:r>
              <a:rPr lang="en-US" sz="2000" spc="65" dirty="0">
                <a:effectLst/>
                <a:latin typeface="Calibri" panose="020F0502020204030204" pitchFamily="34" charset="0"/>
                <a:ea typeface="Symbol" panose="05050102010706020507" pitchFamily="18" charset="2"/>
                <a:cs typeface="Symbol" panose="05050102010706020507" pitchFamily="18" charset="2"/>
              </a:rPr>
              <a:t> </a:t>
            </a:r>
            <a:r>
              <a:rPr lang="en-US" sz="2000" spc="0" dirty="0">
                <a:effectLst/>
                <a:latin typeface="Calibri" panose="020F0502020204030204" pitchFamily="34" charset="0"/>
                <a:ea typeface="Symbol" panose="05050102010706020507" pitchFamily="18" charset="2"/>
                <a:cs typeface="Symbol" panose="05050102010706020507" pitchFamily="18" charset="2"/>
              </a:rPr>
              <a:t>of</a:t>
            </a:r>
            <a:r>
              <a:rPr lang="en-US" sz="2000" spc="50" dirty="0">
                <a:effectLst/>
                <a:latin typeface="Calibri" panose="020F0502020204030204" pitchFamily="34" charset="0"/>
                <a:ea typeface="Symbol" panose="05050102010706020507" pitchFamily="18" charset="2"/>
                <a:cs typeface="Symbol" panose="05050102010706020507" pitchFamily="18" charset="2"/>
              </a:rPr>
              <a:t> </a:t>
            </a:r>
            <a:r>
              <a:rPr lang="en-US" sz="2000" spc="0" dirty="0">
                <a:effectLst/>
                <a:latin typeface="Calibri" panose="020F0502020204030204" pitchFamily="34" charset="0"/>
                <a:ea typeface="Symbol" panose="05050102010706020507" pitchFamily="18" charset="2"/>
                <a:cs typeface="Symbol" panose="05050102010706020507" pitchFamily="18" charset="2"/>
              </a:rPr>
              <a:t>the</a:t>
            </a:r>
            <a:r>
              <a:rPr lang="en-US" sz="2000" spc="65" dirty="0">
                <a:effectLst/>
                <a:latin typeface="Calibri" panose="020F0502020204030204" pitchFamily="34" charset="0"/>
                <a:ea typeface="Symbol" panose="05050102010706020507" pitchFamily="18" charset="2"/>
                <a:cs typeface="Symbol" panose="05050102010706020507" pitchFamily="18" charset="2"/>
              </a:rPr>
              <a:t> </a:t>
            </a:r>
            <a:r>
              <a:rPr lang="en-US" sz="2000" spc="-20" dirty="0">
                <a:effectLst/>
                <a:latin typeface="Calibri" panose="020F0502020204030204" pitchFamily="34" charset="0"/>
                <a:ea typeface="Symbol" panose="05050102010706020507" pitchFamily="18" charset="2"/>
                <a:cs typeface="Symbol" panose="05050102010706020507" pitchFamily="18" charset="2"/>
              </a:rPr>
              <a:t>page</a:t>
            </a:r>
            <a:endParaRPr lang="en-US" sz="20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292100" algn="l"/>
              </a:tabLst>
            </a:pPr>
            <a:r>
              <a:rPr lang="en-US" sz="2000" spc="0" dirty="0">
                <a:effectLst/>
                <a:latin typeface="Calibri" panose="020F0502020204030204" pitchFamily="34" charset="0"/>
                <a:ea typeface="Symbol" panose="05050102010706020507" pitchFamily="18" charset="2"/>
                <a:cs typeface="Symbol" panose="05050102010706020507" pitchFamily="18" charset="2"/>
              </a:rPr>
              <a:t>Click</a:t>
            </a:r>
            <a:r>
              <a:rPr lang="en-US" sz="2000" spc="145" dirty="0">
                <a:effectLst/>
                <a:latin typeface="Calibri" panose="020F0502020204030204" pitchFamily="34" charset="0"/>
                <a:ea typeface="Symbol" panose="05050102010706020507" pitchFamily="18" charset="2"/>
                <a:cs typeface="Symbol" panose="05050102010706020507" pitchFamily="18" charset="2"/>
              </a:rPr>
              <a:t> </a:t>
            </a:r>
            <a:r>
              <a:rPr lang="en-US" sz="2000" b="1" u="sng" spc="0" dirty="0">
                <a:solidFill>
                  <a:srgbClr val="005887"/>
                </a:solidFill>
                <a:effectLst/>
                <a:latin typeface="Calibri" panose="020F0502020204030204" pitchFamily="34" charset="0"/>
                <a:ea typeface="Symbol" panose="05050102010706020507" pitchFamily="18" charset="2"/>
                <a:cs typeface="Symbol" panose="05050102010706020507" pitchFamily="18" charset="2"/>
                <a:hlinkClick r:id="rId2"/>
              </a:rPr>
              <a:t>Business</a:t>
            </a:r>
            <a:r>
              <a:rPr lang="en-US" sz="2000" b="1" u="sng" spc="255" dirty="0">
                <a:solidFill>
                  <a:srgbClr val="005887"/>
                </a:solidFill>
                <a:effectLst/>
                <a:latin typeface="Calibri" panose="020F0502020204030204" pitchFamily="34" charset="0"/>
                <a:ea typeface="Symbol" panose="05050102010706020507" pitchFamily="18" charset="2"/>
                <a:cs typeface="Symbol" panose="05050102010706020507" pitchFamily="18" charset="2"/>
                <a:hlinkClick r:id="rId2"/>
              </a:rPr>
              <a:t> </a:t>
            </a:r>
            <a:r>
              <a:rPr lang="en-US" sz="2000" b="1" u="sng" spc="0" dirty="0">
                <a:solidFill>
                  <a:srgbClr val="005887"/>
                </a:solidFill>
                <a:effectLst/>
                <a:latin typeface="Calibri" panose="020F0502020204030204" pitchFamily="34" charset="0"/>
                <a:ea typeface="Symbol" panose="05050102010706020507" pitchFamily="18" charset="2"/>
                <a:cs typeface="Symbol" panose="05050102010706020507" pitchFamily="18" charset="2"/>
                <a:hlinkClick r:id="rId2"/>
              </a:rPr>
              <a:t>&amp;</a:t>
            </a:r>
            <a:r>
              <a:rPr lang="en-US" sz="2000" b="1" u="sng" spc="195" dirty="0">
                <a:solidFill>
                  <a:srgbClr val="005887"/>
                </a:solidFill>
                <a:effectLst/>
                <a:latin typeface="Calibri" panose="020F0502020204030204" pitchFamily="34" charset="0"/>
                <a:ea typeface="Symbol" panose="05050102010706020507" pitchFamily="18" charset="2"/>
                <a:cs typeface="Symbol" panose="05050102010706020507" pitchFamily="18" charset="2"/>
                <a:hlinkClick r:id="rId2"/>
              </a:rPr>
              <a:t> </a:t>
            </a:r>
            <a:r>
              <a:rPr lang="en-US" sz="2000" b="1" u="sng" spc="0" dirty="0">
                <a:solidFill>
                  <a:srgbClr val="005887"/>
                </a:solidFill>
                <a:effectLst/>
                <a:latin typeface="Calibri" panose="020F0502020204030204" pitchFamily="34" charset="0"/>
                <a:ea typeface="Symbol" panose="05050102010706020507" pitchFamily="18" charset="2"/>
                <a:cs typeface="Symbol" panose="05050102010706020507" pitchFamily="18" charset="2"/>
                <a:hlinkClick r:id="rId2"/>
              </a:rPr>
              <a:t>Self</a:t>
            </a:r>
            <a:r>
              <a:rPr lang="en-US" sz="2000" b="1" u="sng" spc="165" dirty="0">
                <a:solidFill>
                  <a:srgbClr val="005887"/>
                </a:solidFill>
                <a:effectLst/>
                <a:latin typeface="Calibri" panose="020F0502020204030204" pitchFamily="34" charset="0"/>
                <a:ea typeface="Symbol" panose="05050102010706020507" pitchFamily="18" charset="2"/>
                <a:cs typeface="Symbol" panose="05050102010706020507" pitchFamily="18" charset="2"/>
                <a:hlinkClick r:id="rId2"/>
              </a:rPr>
              <a:t> </a:t>
            </a:r>
            <a:r>
              <a:rPr lang="en-US" sz="2000" b="1" u="sng" spc="0" dirty="0">
                <a:solidFill>
                  <a:srgbClr val="005887"/>
                </a:solidFill>
                <a:effectLst/>
                <a:latin typeface="Calibri" panose="020F0502020204030204" pitchFamily="34" charset="0"/>
                <a:ea typeface="Symbol" panose="05050102010706020507" pitchFamily="18" charset="2"/>
                <a:cs typeface="Symbol" panose="05050102010706020507" pitchFamily="18" charset="2"/>
                <a:hlinkClick r:id="rId2"/>
              </a:rPr>
              <a:t>Em</a:t>
            </a:r>
            <a:r>
              <a:rPr lang="en-US" sz="2000" b="1" u="sng" spc="-70" dirty="0">
                <a:solidFill>
                  <a:srgbClr val="005887"/>
                </a:solidFill>
                <a:effectLst/>
                <a:latin typeface="Calibri" panose="020F0502020204030204" pitchFamily="34" charset="0"/>
                <a:ea typeface="Symbol" panose="05050102010706020507" pitchFamily="18" charset="2"/>
                <a:cs typeface="Symbol" panose="05050102010706020507" pitchFamily="18" charset="2"/>
                <a:hlinkClick r:id="rId2"/>
              </a:rPr>
              <a:t> </a:t>
            </a:r>
            <a:r>
              <a:rPr lang="en-US" sz="2000" b="1" u="sng" spc="-10" dirty="0" err="1">
                <a:solidFill>
                  <a:srgbClr val="005887"/>
                </a:solidFill>
                <a:effectLst/>
                <a:latin typeface="Calibri" panose="020F0502020204030204" pitchFamily="34" charset="0"/>
                <a:ea typeface="Symbol" panose="05050102010706020507" pitchFamily="18" charset="2"/>
                <a:cs typeface="Symbol" panose="05050102010706020507" pitchFamily="18" charset="2"/>
                <a:hlinkClick r:id="rId2"/>
              </a:rPr>
              <a:t>ployed</a:t>
            </a:r>
            <a:endParaRPr lang="en-US" sz="2000" dirty="0">
              <a:effectLst/>
              <a:latin typeface="Calibri" panose="020F0502020204030204" pitchFamily="34" charset="0"/>
              <a:ea typeface="Calibri" panose="020F0502020204030204" pitchFamily="34" charset="0"/>
            </a:endParaRPr>
          </a:p>
          <a:p>
            <a:pPr marL="342900" marR="0" lvl="0" indent="-342900">
              <a:spcBef>
                <a:spcPts val="360"/>
              </a:spcBef>
              <a:spcAft>
                <a:spcPts val="0"/>
              </a:spcAft>
              <a:buSzPts val="1000"/>
              <a:buFont typeface="Symbol" panose="05050102010706020507" pitchFamily="18" charset="2"/>
              <a:buChar char=""/>
              <a:tabLst>
                <a:tab pos="292100" algn="l"/>
              </a:tabLst>
            </a:pPr>
            <a:r>
              <a:rPr lang="en-US" sz="2000" spc="0" dirty="0">
                <a:effectLst/>
                <a:latin typeface="Calibri" panose="020F0502020204030204" pitchFamily="34" charset="0"/>
                <a:ea typeface="Symbol" panose="05050102010706020507" pitchFamily="18" charset="2"/>
                <a:cs typeface="Symbol" panose="05050102010706020507" pitchFamily="18" charset="2"/>
              </a:rPr>
              <a:t>Click</a:t>
            </a:r>
            <a:r>
              <a:rPr lang="en-US" sz="2000" spc="10" dirty="0">
                <a:effectLst/>
                <a:latin typeface="Calibri" panose="020F0502020204030204" pitchFamily="34" charset="0"/>
                <a:ea typeface="Symbol" panose="05050102010706020507" pitchFamily="18" charset="2"/>
                <a:cs typeface="Symbol" panose="05050102010706020507" pitchFamily="18" charset="2"/>
              </a:rPr>
              <a:t> </a:t>
            </a:r>
            <a:r>
              <a:rPr lang="en-US" sz="2000" spc="0" dirty="0">
                <a:effectLst/>
                <a:latin typeface="Calibri" panose="020F0502020204030204" pitchFamily="34" charset="0"/>
                <a:ea typeface="Symbol" panose="05050102010706020507" pitchFamily="18" charset="2"/>
                <a:cs typeface="Symbol" panose="05050102010706020507" pitchFamily="18" charset="2"/>
              </a:rPr>
              <a:t>Employer</a:t>
            </a:r>
            <a:r>
              <a:rPr lang="en-US" sz="2000" spc="20" dirty="0">
                <a:effectLst/>
                <a:latin typeface="Calibri" panose="020F0502020204030204" pitchFamily="34" charset="0"/>
                <a:ea typeface="Symbol" panose="05050102010706020507" pitchFamily="18" charset="2"/>
                <a:cs typeface="Symbol" panose="05050102010706020507" pitchFamily="18" charset="2"/>
              </a:rPr>
              <a:t> </a:t>
            </a:r>
            <a:r>
              <a:rPr lang="en-US" sz="2000" spc="0" dirty="0">
                <a:effectLst/>
                <a:latin typeface="Calibri" panose="020F0502020204030204" pitchFamily="34" charset="0"/>
                <a:ea typeface="Symbol" panose="05050102010706020507" pitchFamily="18" charset="2"/>
                <a:cs typeface="Symbol" panose="05050102010706020507" pitchFamily="18" charset="2"/>
              </a:rPr>
              <a:t>ID</a:t>
            </a:r>
            <a:r>
              <a:rPr lang="en-US" sz="2000" spc="25" dirty="0">
                <a:effectLst/>
                <a:latin typeface="Calibri" panose="020F0502020204030204" pitchFamily="34" charset="0"/>
                <a:ea typeface="Symbol" panose="05050102010706020507" pitchFamily="18" charset="2"/>
                <a:cs typeface="Symbol" panose="05050102010706020507" pitchFamily="18" charset="2"/>
              </a:rPr>
              <a:t> </a:t>
            </a:r>
            <a:r>
              <a:rPr lang="en-US" sz="2000" spc="-10" dirty="0">
                <a:effectLst/>
                <a:latin typeface="Calibri" panose="020F0502020204030204" pitchFamily="34" charset="0"/>
                <a:ea typeface="Symbol" panose="05050102010706020507" pitchFamily="18" charset="2"/>
                <a:cs typeface="Symbol" panose="05050102010706020507" pitchFamily="18" charset="2"/>
              </a:rPr>
              <a:t>Numbers</a:t>
            </a:r>
            <a:endParaRPr lang="en-US" sz="2000" spc="0" dirty="0">
              <a:effectLst/>
              <a:latin typeface="Calibri" panose="020F0502020204030204" pitchFamily="34" charset="0"/>
              <a:ea typeface="Symbol" panose="05050102010706020507" pitchFamily="18" charset="2"/>
              <a:cs typeface="Symbol" panose="05050102010706020507" pitchFamily="18" charset="2"/>
            </a:endParaRPr>
          </a:p>
        </p:txBody>
      </p:sp>
    </p:spTree>
    <p:extLst>
      <p:ext uri="{BB962C8B-B14F-4D97-AF65-F5344CB8AC3E}">
        <p14:creationId xmlns:p14="http://schemas.microsoft.com/office/powerpoint/2010/main" val="640884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AB1E8-CEFA-28E6-BE84-D1980C66E331}"/>
              </a:ext>
            </a:extLst>
          </p:cNvPr>
          <p:cNvSpPr>
            <a:spLocks noGrp="1"/>
          </p:cNvSpPr>
          <p:nvPr>
            <p:ph type="title"/>
          </p:nvPr>
        </p:nvSpPr>
        <p:spPr/>
        <p:txBody>
          <a:bodyPr/>
          <a:lstStyle/>
          <a:p>
            <a:r>
              <a:rPr lang="en-US" dirty="0"/>
              <a:t>League Application</a:t>
            </a:r>
          </a:p>
        </p:txBody>
      </p:sp>
      <p:pic>
        <p:nvPicPr>
          <p:cNvPr id="4" name="Picture 3">
            <a:extLst>
              <a:ext uri="{FF2B5EF4-FFF2-40B4-BE49-F238E27FC236}">
                <a16:creationId xmlns:a16="http://schemas.microsoft.com/office/drawing/2014/main" id="{62BFABC8-E753-CAB2-55A8-D47DA851F3B9}"/>
              </a:ext>
            </a:extLst>
          </p:cNvPr>
          <p:cNvPicPr>
            <a:picLocks noChangeAspect="1"/>
          </p:cNvPicPr>
          <p:nvPr/>
        </p:nvPicPr>
        <p:blipFill>
          <a:blip r:embed="rId2"/>
          <a:stretch>
            <a:fillRect/>
          </a:stretch>
        </p:blipFill>
        <p:spPr>
          <a:xfrm>
            <a:off x="1295402" y="2560705"/>
            <a:ext cx="7440063" cy="3315163"/>
          </a:xfrm>
          <a:prstGeom prst="rect">
            <a:avLst/>
          </a:prstGeom>
        </p:spPr>
      </p:pic>
      <p:sp>
        <p:nvSpPr>
          <p:cNvPr id="5" name="TextBox 4">
            <a:extLst>
              <a:ext uri="{FF2B5EF4-FFF2-40B4-BE49-F238E27FC236}">
                <a16:creationId xmlns:a16="http://schemas.microsoft.com/office/drawing/2014/main" id="{45E6F875-0A84-F8F3-B4C5-A61C147CF8F5}"/>
              </a:ext>
            </a:extLst>
          </p:cNvPr>
          <p:cNvSpPr txBox="1"/>
          <p:nvPr/>
        </p:nvSpPr>
        <p:spPr>
          <a:xfrm>
            <a:off x="9202608" y="3429000"/>
            <a:ext cx="1797287" cy="923330"/>
          </a:xfrm>
          <a:prstGeom prst="rect">
            <a:avLst/>
          </a:prstGeom>
          <a:noFill/>
        </p:spPr>
        <p:txBody>
          <a:bodyPr wrap="none" rtlCol="0">
            <a:spAutoFit/>
          </a:bodyPr>
          <a:lstStyle/>
          <a:p>
            <a:r>
              <a:rPr lang="en-US" b="1" dirty="0">
                <a:solidFill>
                  <a:srgbClr val="C00000"/>
                </a:solidFill>
              </a:rPr>
              <a:t>FILL OUT </a:t>
            </a:r>
          </a:p>
          <a:p>
            <a:r>
              <a:rPr lang="en-US" b="1" dirty="0">
                <a:solidFill>
                  <a:srgbClr val="C00000"/>
                </a:solidFill>
              </a:rPr>
              <a:t>APPLICATION</a:t>
            </a:r>
          </a:p>
          <a:p>
            <a:r>
              <a:rPr lang="en-US" b="1" dirty="0">
                <a:solidFill>
                  <a:srgbClr val="C00000"/>
                </a:solidFill>
              </a:rPr>
              <a:t>COMPLETLY</a:t>
            </a:r>
          </a:p>
        </p:txBody>
      </p:sp>
    </p:spTree>
    <p:extLst>
      <p:ext uri="{BB962C8B-B14F-4D97-AF65-F5344CB8AC3E}">
        <p14:creationId xmlns:p14="http://schemas.microsoft.com/office/powerpoint/2010/main" val="290911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950502-4B52-42AB-5DA3-6934E80F0DC9}"/>
              </a:ext>
            </a:extLst>
          </p:cNvPr>
          <p:cNvPicPr>
            <a:picLocks noChangeAspect="1"/>
          </p:cNvPicPr>
          <p:nvPr/>
        </p:nvPicPr>
        <p:blipFill>
          <a:blip r:embed="rId2"/>
          <a:stretch>
            <a:fillRect/>
          </a:stretch>
        </p:blipFill>
        <p:spPr>
          <a:xfrm>
            <a:off x="858416" y="741783"/>
            <a:ext cx="10468947" cy="5374433"/>
          </a:xfrm>
          <a:prstGeom prst="rect">
            <a:avLst/>
          </a:prstGeom>
        </p:spPr>
      </p:pic>
      <p:sp>
        <p:nvSpPr>
          <p:cNvPr id="6" name="Rectangle 5">
            <a:extLst>
              <a:ext uri="{FF2B5EF4-FFF2-40B4-BE49-F238E27FC236}">
                <a16:creationId xmlns:a16="http://schemas.microsoft.com/office/drawing/2014/main" id="{2CA39CE2-F989-EF41-DF61-32EBDF3D1A94}"/>
              </a:ext>
            </a:extLst>
          </p:cNvPr>
          <p:cNvSpPr/>
          <p:nvPr/>
        </p:nvSpPr>
        <p:spPr>
          <a:xfrm>
            <a:off x="858416" y="2351314"/>
            <a:ext cx="10468947" cy="1614196"/>
          </a:xfrm>
          <a:prstGeom prst="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CD2120-27A4-FFD9-EF08-3F2F476F7F21}"/>
              </a:ext>
            </a:extLst>
          </p:cNvPr>
          <p:cNvSpPr/>
          <p:nvPr/>
        </p:nvSpPr>
        <p:spPr>
          <a:xfrm>
            <a:off x="858416" y="4068147"/>
            <a:ext cx="5131837" cy="21507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53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9E8DD1-6B01-34B2-5739-5DDE494B4F10}"/>
              </a:ext>
            </a:extLst>
          </p:cNvPr>
          <p:cNvPicPr>
            <a:picLocks noChangeAspect="1"/>
          </p:cNvPicPr>
          <p:nvPr/>
        </p:nvPicPr>
        <p:blipFill>
          <a:blip r:embed="rId2"/>
          <a:stretch>
            <a:fillRect/>
          </a:stretch>
        </p:blipFill>
        <p:spPr>
          <a:xfrm>
            <a:off x="1617306" y="1017038"/>
            <a:ext cx="8957388" cy="2218628"/>
          </a:xfrm>
          <a:prstGeom prst="rect">
            <a:avLst/>
          </a:prstGeom>
        </p:spPr>
      </p:pic>
      <p:sp>
        <p:nvSpPr>
          <p:cNvPr id="5" name="Star: 7 Points 4">
            <a:extLst>
              <a:ext uri="{FF2B5EF4-FFF2-40B4-BE49-F238E27FC236}">
                <a16:creationId xmlns:a16="http://schemas.microsoft.com/office/drawing/2014/main" id="{B58A69CE-CD34-FDA6-9CE6-40F291701309}"/>
              </a:ext>
            </a:extLst>
          </p:cNvPr>
          <p:cNvSpPr/>
          <p:nvPr/>
        </p:nvSpPr>
        <p:spPr>
          <a:xfrm>
            <a:off x="3461657" y="1268962"/>
            <a:ext cx="2799184" cy="1315617"/>
          </a:xfrm>
          <a:prstGeom prst="star7">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D7122F2-D0F7-2D4C-C76F-908F6532DD8C}"/>
              </a:ext>
            </a:extLst>
          </p:cNvPr>
          <p:cNvSpPr txBox="1"/>
          <p:nvPr/>
        </p:nvSpPr>
        <p:spPr>
          <a:xfrm flipH="1">
            <a:off x="2885802" y="3694922"/>
            <a:ext cx="6420396" cy="2308324"/>
          </a:xfrm>
          <a:prstGeom prst="rect">
            <a:avLst/>
          </a:prstGeom>
          <a:noFill/>
        </p:spPr>
        <p:txBody>
          <a:bodyPr wrap="square" rtlCol="0">
            <a:spAutoFit/>
          </a:bodyPr>
          <a:lstStyle/>
          <a:p>
            <a:r>
              <a:rPr lang="en-US" dirty="0"/>
              <a:t>Is it really that important to list our total prize fund on the league certification application? </a:t>
            </a:r>
          </a:p>
          <a:p>
            <a:r>
              <a:rPr lang="en-US" b="1" i="1" u="sng" dirty="0">
                <a:solidFill>
                  <a:srgbClr val="C00000"/>
                </a:solidFill>
              </a:rPr>
              <a:t>Yes, unless the total prize fund amount has been listed, the maximum amount of league prize money may not be covered under the USBC </a:t>
            </a:r>
            <a:r>
              <a:rPr lang="en-US" b="1" i="1" u="sng">
                <a:solidFill>
                  <a:srgbClr val="C00000"/>
                </a:solidFill>
              </a:rPr>
              <a:t>bonding policy.</a:t>
            </a:r>
            <a:endParaRPr lang="en-US" b="1" i="1" u="sng" dirty="0">
              <a:solidFill>
                <a:srgbClr val="C00000"/>
              </a:solidFill>
            </a:endParaRPr>
          </a:p>
          <a:p>
            <a:endParaRPr lang="en-US" b="1" i="1" u="sng" dirty="0">
              <a:solidFill>
                <a:srgbClr val="C00000"/>
              </a:solidFill>
            </a:endParaRPr>
          </a:p>
          <a:p>
            <a:r>
              <a:rPr lang="en-US" dirty="0"/>
              <a:t>***The president also may be liable for suspension from USBC membership for failing to make the monthly verification</a:t>
            </a:r>
            <a:endParaRPr lang="en-US" b="1" i="1" u="sng" dirty="0">
              <a:solidFill>
                <a:srgbClr val="C00000"/>
              </a:solidFill>
            </a:endParaRPr>
          </a:p>
        </p:txBody>
      </p:sp>
    </p:spTree>
    <p:extLst>
      <p:ext uri="{BB962C8B-B14F-4D97-AF65-F5344CB8AC3E}">
        <p14:creationId xmlns:p14="http://schemas.microsoft.com/office/powerpoint/2010/main" val="82752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10FCABA1-A3E0-0D56-6240-A023001A89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050" y="622851"/>
            <a:ext cx="10629900" cy="56189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66B119A-F711-40AA-95E5-7309B221B5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00" y="717550"/>
            <a:ext cx="2019300" cy="920750"/>
          </a:xfrm>
          <a:prstGeom prst="rect">
            <a:avLst/>
          </a:prstGeom>
        </p:spPr>
      </p:pic>
      <p:sp>
        <p:nvSpPr>
          <p:cNvPr id="4" name="Rectangle 3">
            <a:extLst>
              <a:ext uri="{FF2B5EF4-FFF2-40B4-BE49-F238E27FC236}">
                <a16:creationId xmlns:a16="http://schemas.microsoft.com/office/drawing/2014/main" id="{85FB3A26-CE1E-C9E5-C91D-F06078B68A08}"/>
              </a:ext>
            </a:extLst>
          </p:cNvPr>
          <p:cNvSpPr/>
          <p:nvPr/>
        </p:nvSpPr>
        <p:spPr>
          <a:xfrm>
            <a:off x="7340600" y="3340100"/>
            <a:ext cx="3035300" cy="457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413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B5612B2C-8D2F-98B7-D5CE-DFE6A2438847}"/>
              </a:ext>
            </a:extLst>
          </p:cNvPr>
          <p:cNvSpPr>
            <a:spLocks noGrp="1"/>
          </p:cNvSpPr>
          <p:nvPr>
            <p:ph type="ctrTitle"/>
          </p:nvPr>
        </p:nvSpPr>
        <p:spPr>
          <a:xfrm>
            <a:off x="2747698" y="1665296"/>
            <a:ext cx="6815138" cy="731837"/>
          </a:xfrm>
        </p:spPr>
        <p:txBody>
          <a:bodyPr/>
          <a:lstStyle/>
          <a:p>
            <a:r>
              <a:rPr lang="en-US" dirty="0">
                <a:solidFill>
                  <a:schemeClr val="accent1">
                    <a:lumMod val="75000"/>
                  </a:schemeClr>
                </a:solidFill>
              </a:rPr>
              <a:t>HOT TOPICS</a:t>
            </a:r>
          </a:p>
        </p:txBody>
      </p:sp>
      <p:sp>
        <p:nvSpPr>
          <p:cNvPr id="5" name="TextBox 4">
            <a:extLst>
              <a:ext uri="{FF2B5EF4-FFF2-40B4-BE49-F238E27FC236}">
                <a16:creationId xmlns:a16="http://schemas.microsoft.com/office/drawing/2014/main" id="{CA6B371B-757C-7DE7-5B8F-FCDC39386434}"/>
              </a:ext>
            </a:extLst>
          </p:cNvPr>
          <p:cNvSpPr txBox="1"/>
          <p:nvPr/>
        </p:nvSpPr>
        <p:spPr>
          <a:xfrm>
            <a:off x="2692399" y="2284838"/>
            <a:ext cx="6925735" cy="1857368"/>
          </a:xfrm>
          <a:prstGeom prst="rect">
            <a:avLst/>
          </a:prstGeom>
          <a:noFill/>
        </p:spPr>
        <p:txBody>
          <a:bodyPr wrap="square" rtlCol="0">
            <a:spAutoFit/>
          </a:bodyPr>
          <a:lstStyle/>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MEMBERSHIP DUES:</a:t>
            </a:r>
          </a:p>
          <a:p>
            <a:pPr marL="0" marR="0" indent="45720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$ 9.00 LOCAL DUES (Same as last year)</a:t>
            </a:r>
          </a:p>
          <a:p>
            <a:pPr marL="0" marR="0" indent="45720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$ 2.00 STATE DUES (Same as last year)</a:t>
            </a:r>
          </a:p>
          <a:p>
            <a:pPr marL="0" marR="0" indent="45720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$15.00 NATIONAL DUES</a:t>
            </a:r>
          </a:p>
          <a:p>
            <a:pPr marL="0" marR="0" indent="45720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$26.00 TOTAL</a:t>
            </a:r>
          </a:p>
          <a:p>
            <a:pPr marL="0" marR="0" indent="45720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ALL BOWLERS CAN BUY CARDS ONLINE THROUGH BOWL.COM</a:t>
            </a:r>
          </a:p>
        </p:txBody>
      </p:sp>
    </p:spTree>
    <p:extLst>
      <p:ext uri="{BB962C8B-B14F-4D97-AF65-F5344CB8AC3E}">
        <p14:creationId xmlns:p14="http://schemas.microsoft.com/office/powerpoint/2010/main" val="2166922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BF1B7-E9AD-AB39-A461-936FF91DED96}"/>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A48672FF-3C15-5AC4-71ED-7429A61A8C03}"/>
              </a:ext>
            </a:extLst>
          </p:cNvPr>
          <p:cNvSpPr>
            <a:spLocks noGrp="1"/>
          </p:cNvSpPr>
          <p:nvPr>
            <p:ph type="subTitle" idx="1"/>
          </p:nvPr>
        </p:nvSpPr>
        <p:spPr/>
        <p:txBody>
          <a:bodyPr/>
          <a:lstStyle/>
          <a:p>
            <a:endParaRPr lang="en-US"/>
          </a:p>
        </p:txBody>
      </p:sp>
      <p:graphicFrame>
        <p:nvGraphicFramePr>
          <p:cNvPr id="4" name="Object 3">
            <a:extLst>
              <a:ext uri="{FF2B5EF4-FFF2-40B4-BE49-F238E27FC236}">
                <a16:creationId xmlns:a16="http://schemas.microsoft.com/office/drawing/2014/main" id="{38E1218D-D640-65AC-E578-A848A189C302}"/>
              </a:ext>
            </a:extLst>
          </p:cNvPr>
          <p:cNvGraphicFramePr>
            <a:graphicFrameLocks noChangeAspect="1"/>
          </p:cNvGraphicFramePr>
          <p:nvPr>
            <p:extLst>
              <p:ext uri="{D42A27DB-BD31-4B8C-83A1-F6EECF244321}">
                <p14:modId xmlns:p14="http://schemas.microsoft.com/office/powerpoint/2010/main" val="905484481"/>
              </p:ext>
            </p:extLst>
          </p:nvPr>
        </p:nvGraphicFramePr>
        <p:xfrm>
          <a:off x="2003425" y="814914"/>
          <a:ext cx="9144000" cy="5143500"/>
        </p:xfrm>
        <a:graphic>
          <a:graphicData uri="http://schemas.openxmlformats.org/presentationml/2006/ole">
            <mc:AlternateContent xmlns:mc="http://schemas.openxmlformats.org/markup-compatibility/2006">
              <mc:Choice xmlns:v="urn:schemas-microsoft-com:vml" Requires="v">
                <p:oleObj name="Acrobat Document" r:id="rId2" imgW="9144000" imgH="5143500" progId="Acrobat.Document.DC">
                  <p:embed/>
                </p:oleObj>
              </mc:Choice>
              <mc:Fallback>
                <p:oleObj name="Acrobat Document" r:id="rId2" imgW="9144000" imgH="5143500" progId="Acrobat.Document.DC">
                  <p:embed/>
                  <p:pic>
                    <p:nvPicPr>
                      <p:cNvPr id="0" name=""/>
                      <p:cNvPicPr/>
                      <p:nvPr/>
                    </p:nvPicPr>
                    <p:blipFill>
                      <a:blip r:embed="rId3"/>
                      <a:stretch>
                        <a:fillRect/>
                      </a:stretch>
                    </p:blipFill>
                    <p:spPr>
                      <a:xfrm>
                        <a:off x="2003425" y="814914"/>
                        <a:ext cx="9144000" cy="5143500"/>
                      </a:xfrm>
                      <a:prstGeom prst="rect">
                        <a:avLst/>
                      </a:prstGeom>
                    </p:spPr>
                  </p:pic>
                </p:oleObj>
              </mc:Fallback>
            </mc:AlternateContent>
          </a:graphicData>
        </a:graphic>
      </p:graphicFrame>
    </p:spTree>
    <p:extLst>
      <p:ext uri="{BB962C8B-B14F-4D97-AF65-F5344CB8AC3E}">
        <p14:creationId xmlns:p14="http://schemas.microsoft.com/office/powerpoint/2010/main" val="4194552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734E56-0661-2538-2B72-204109D9A8AC}"/>
              </a:ext>
            </a:extLst>
          </p:cNvPr>
          <p:cNvSpPr>
            <a:spLocks noGrp="1"/>
          </p:cNvSpPr>
          <p:nvPr>
            <p:ph type="title"/>
          </p:nvPr>
        </p:nvSpPr>
        <p:spPr/>
        <p:txBody>
          <a:bodyPr vert="horz" lIns="91440" tIns="45720" rIns="91440" bIns="45720" rtlCol="0" anchor="ctr">
            <a:normAutofit/>
          </a:bodyPr>
          <a:lstStyle/>
          <a:p>
            <a:r>
              <a:rPr lang="en-US">
                <a:solidFill>
                  <a:srgbClr val="FFFFFF"/>
                </a:solidFill>
              </a:rPr>
              <a:t>HOT TOPICS</a:t>
            </a:r>
          </a:p>
        </p:txBody>
      </p:sp>
      <p:sp>
        <p:nvSpPr>
          <p:cNvPr id="3" name="Content Placeholder 2">
            <a:extLst>
              <a:ext uri="{FF2B5EF4-FFF2-40B4-BE49-F238E27FC236}">
                <a16:creationId xmlns:a16="http://schemas.microsoft.com/office/drawing/2014/main" id="{CAFB21EE-EEC8-2974-0021-59D48AC82DA3}"/>
              </a:ext>
            </a:extLst>
          </p:cNvPr>
          <p:cNvSpPr>
            <a:spLocks noGrp="1"/>
          </p:cNvSpPr>
          <p:nvPr>
            <p:ph sz="half" idx="1"/>
          </p:nvPr>
        </p:nvSpPr>
        <p:spPr/>
        <p:txBody>
          <a:bodyPr>
            <a:normAutofit fontScale="85000" lnSpcReduction="20000"/>
          </a:bodyPr>
          <a:lstStyle/>
          <a:p>
            <a:pPr>
              <a:lnSpc>
                <a:spcPct val="90000"/>
              </a:lnSpc>
              <a:spcBef>
                <a:spcPct val="20000"/>
              </a:spcBef>
              <a:spcAft>
                <a:spcPts val="600"/>
              </a:spcAft>
              <a:buClr>
                <a:schemeClr val="accent1"/>
              </a:buClr>
              <a:buSzPct val="115000"/>
            </a:pPr>
            <a:r>
              <a:rPr lang="en-US" sz="2400" dirty="0"/>
              <a:t>Rule 4f – Two-Handed Techniques (New Rule) Rule clarifies the difference between a two-handed delivery and a two-handed approach </a:t>
            </a:r>
          </a:p>
          <a:p>
            <a:pPr>
              <a:lnSpc>
                <a:spcPct val="90000"/>
              </a:lnSpc>
              <a:spcBef>
                <a:spcPct val="20000"/>
              </a:spcBef>
              <a:spcAft>
                <a:spcPts val="600"/>
              </a:spcAft>
              <a:buClr>
                <a:schemeClr val="accent1"/>
              </a:buClr>
              <a:buSzPct val="115000"/>
            </a:pPr>
            <a:r>
              <a:rPr lang="en-US" sz="2400" dirty="0"/>
              <a:t>Rule 6a – Legal Pinfall Definition of Legal Pinfall expanded to reflect string pinsetters </a:t>
            </a:r>
          </a:p>
          <a:p>
            <a:pPr>
              <a:lnSpc>
                <a:spcPct val="90000"/>
              </a:lnSpc>
              <a:spcBef>
                <a:spcPct val="20000"/>
              </a:spcBef>
              <a:spcAft>
                <a:spcPts val="600"/>
              </a:spcAft>
              <a:buClr>
                <a:schemeClr val="accent1"/>
              </a:buClr>
              <a:buSzPct val="115000"/>
            </a:pPr>
            <a:r>
              <a:rPr lang="en-US" sz="2400" dirty="0"/>
              <a:t>Rule 7c – Replacement Definition of Broken Pin expanded to reflect string pinsetters </a:t>
            </a:r>
          </a:p>
          <a:p>
            <a:pPr>
              <a:lnSpc>
                <a:spcPct val="90000"/>
              </a:lnSpc>
              <a:spcBef>
                <a:spcPct val="20000"/>
              </a:spcBef>
              <a:spcAft>
                <a:spcPts val="600"/>
              </a:spcAft>
              <a:buClr>
                <a:schemeClr val="accent1"/>
              </a:buClr>
              <a:buSzPct val="115000"/>
            </a:pPr>
            <a:r>
              <a:rPr lang="en-US" sz="2400" dirty="0"/>
              <a:t>Rule 19 - String Pin Bowling (New Rule) New rule adopted to reflect USBC certification of String Pin Bowling </a:t>
            </a:r>
          </a:p>
          <a:p>
            <a:endParaRPr lang="en-US" dirty="0"/>
          </a:p>
        </p:txBody>
      </p:sp>
      <p:sp>
        <p:nvSpPr>
          <p:cNvPr id="4" name="Content Placeholder 3">
            <a:extLst>
              <a:ext uri="{FF2B5EF4-FFF2-40B4-BE49-F238E27FC236}">
                <a16:creationId xmlns:a16="http://schemas.microsoft.com/office/drawing/2014/main" id="{7169D6DA-A276-E2A4-5A3F-7D9CC600447B}"/>
              </a:ext>
            </a:extLst>
          </p:cNvPr>
          <p:cNvSpPr>
            <a:spLocks noGrp="1"/>
          </p:cNvSpPr>
          <p:nvPr>
            <p:ph sz="half" idx="2"/>
          </p:nvPr>
        </p:nvSpPr>
        <p:spPr/>
        <p:txBody>
          <a:bodyPr>
            <a:normAutofit fontScale="85000" lnSpcReduction="20000"/>
          </a:bodyPr>
          <a:lstStyle/>
          <a:p>
            <a:r>
              <a:rPr lang="en-US" sz="2400" b="1" dirty="0"/>
              <a:t>TOURNAMENT RULE CHANGES</a:t>
            </a:r>
          </a:p>
          <a:p>
            <a:r>
              <a:rPr lang="en-US" sz="2400" dirty="0"/>
              <a:t>Rule 306 Removed the limitations on the entry fees for All-Events in YOUTH competition only </a:t>
            </a:r>
            <a:endParaRPr lang="en-US" sz="2400" dirty="0">
              <a:solidFill>
                <a:schemeClr val="tx1">
                  <a:lumMod val="85000"/>
                  <a:lumOff val="15000"/>
                </a:schemeClr>
              </a:solidFill>
            </a:endParaRPr>
          </a:p>
          <a:p>
            <a:pPr marL="0" indent="0">
              <a:buNone/>
            </a:pPr>
            <a:endParaRPr lang="en-US" dirty="0"/>
          </a:p>
        </p:txBody>
      </p:sp>
      <p:sp>
        <p:nvSpPr>
          <p:cNvPr id="7" name="TextBox 6">
            <a:extLst>
              <a:ext uri="{FF2B5EF4-FFF2-40B4-BE49-F238E27FC236}">
                <a16:creationId xmlns:a16="http://schemas.microsoft.com/office/drawing/2014/main" id="{A880E0EB-A839-79D2-0E9A-9DD7E2DCE12F}"/>
              </a:ext>
            </a:extLst>
          </p:cNvPr>
          <p:cNvSpPr txBox="1"/>
          <p:nvPr/>
        </p:nvSpPr>
        <p:spPr>
          <a:xfrm>
            <a:off x="810883" y="469900"/>
            <a:ext cx="11213989" cy="5918200"/>
          </a:xfrm>
          <a:prstGeom prst="rect">
            <a:avLst/>
          </a:prstGeom>
        </p:spPr>
        <p:txBody>
          <a:bodyPr vert="horz" lIns="91440" tIns="45720" rIns="91440" bIns="45720" rtlCol="0" anchor="ctr">
            <a:normAutofit/>
          </a:bodyPr>
          <a:lstStyle/>
          <a:p>
            <a:pPr>
              <a:lnSpc>
                <a:spcPct val="90000"/>
              </a:lnSpc>
              <a:spcBef>
                <a:spcPct val="20000"/>
              </a:spcBef>
              <a:spcAft>
                <a:spcPts val="600"/>
              </a:spcAft>
              <a:buClr>
                <a:schemeClr val="accent1"/>
              </a:buClr>
              <a:buSzPct val="115000"/>
            </a:pPr>
            <a:endParaRPr lang="en-US" sz="2400" dirty="0">
              <a:solidFill>
                <a:schemeClr val="tx1">
                  <a:lumMod val="85000"/>
                  <a:lumOff val="15000"/>
                </a:schemeClr>
              </a:solidFill>
            </a:endParaRPr>
          </a:p>
        </p:txBody>
      </p:sp>
      <p:sp>
        <p:nvSpPr>
          <p:cNvPr id="8" name="TextBox 7">
            <a:extLst>
              <a:ext uri="{FF2B5EF4-FFF2-40B4-BE49-F238E27FC236}">
                <a16:creationId xmlns:a16="http://schemas.microsoft.com/office/drawing/2014/main" id="{F5550EFC-0DA9-03DB-9663-DD9C1F1B637C}"/>
              </a:ext>
            </a:extLst>
          </p:cNvPr>
          <p:cNvSpPr txBox="1"/>
          <p:nvPr/>
        </p:nvSpPr>
        <p:spPr>
          <a:xfrm>
            <a:off x="2289595" y="789142"/>
            <a:ext cx="7612810" cy="483979"/>
          </a:xfrm>
          <a:prstGeom prst="rect">
            <a:avLst/>
          </a:prstGeom>
          <a:noFill/>
        </p:spPr>
        <p:txBody>
          <a:bodyPr wrap="square">
            <a:spAutoFit/>
          </a:bodyPr>
          <a:lstStyle/>
          <a:p>
            <a:pPr>
              <a:lnSpc>
                <a:spcPct val="90000"/>
              </a:lnSpc>
              <a:spcBef>
                <a:spcPct val="20000"/>
              </a:spcBef>
              <a:spcAft>
                <a:spcPts val="600"/>
              </a:spcAft>
              <a:buClr>
                <a:schemeClr val="accent1"/>
              </a:buClr>
              <a:buSzPct val="115000"/>
            </a:pPr>
            <a:r>
              <a:rPr lang="en-US" sz="2800" b="1" dirty="0">
                <a:solidFill>
                  <a:srgbClr val="FF0000"/>
                </a:solidFill>
              </a:rPr>
              <a:t>GENERAL PLAYING RULE CHANGES 23-24</a:t>
            </a:r>
          </a:p>
        </p:txBody>
      </p:sp>
    </p:spTree>
    <p:extLst>
      <p:ext uri="{BB962C8B-B14F-4D97-AF65-F5344CB8AC3E}">
        <p14:creationId xmlns:p14="http://schemas.microsoft.com/office/powerpoint/2010/main" val="4168217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B5609-65AC-2975-FD55-30153218BA62}"/>
              </a:ext>
            </a:extLst>
          </p:cNvPr>
          <p:cNvSpPr>
            <a:spLocks noGrp="1"/>
          </p:cNvSpPr>
          <p:nvPr>
            <p:ph type="title"/>
          </p:nvPr>
        </p:nvSpPr>
        <p:spPr>
          <a:xfrm>
            <a:off x="1055599" y="1055077"/>
            <a:ext cx="2532909" cy="4794578"/>
          </a:xfrm>
        </p:spPr>
        <p:txBody>
          <a:bodyPr vert="horz" lIns="91440" tIns="45720" rIns="91440" bIns="45720" rtlCol="0" anchor="ctr">
            <a:normAutofit/>
          </a:bodyPr>
          <a:lstStyle/>
          <a:p>
            <a:r>
              <a:rPr lang="en-US" sz="3400" dirty="0">
                <a:solidFill>
                  <a:srgbClr val="262626"/>
                </a:solidFill>
              </a:rPr>
              <a:t>INCLUDED IN YOUR PACKET</a:t>
            </a:r>
          </a:p>
        </p:txBody>
      </p:sp>
      <p:graphicFrame>
        <p:nvGraphicFramePr>
          <p:cNvPr id="5" name="TextBox 2">
            <a:extLst>
              <a:ext uri="{FF2B5EF4-FFF2-40B4-BE49-F238E27FC236}">
                <a16:creationId xmlns:a16="http://schemas.microsoft.com/office/drawing/2014/main" id="{9FC66F5C-7C46-D6A1-27CF-0594A2FA61FD}"/>
              </a:ext>
            </a:extLst>
          </p:cNvPr>
          <p:cNvGraphicFramePr/>
          <p:nvPr>
            <p:extLst>
              <p:ext uri="{D42A27DB-BD31-4B8C-83A1-F6EECF244321}">
                <p14:modId xmlns:p14="http://schemas.microsoft.com/office/powerpoint/2010/main" val="3939706530"/>
              </p:ext>
            </p:extLst>
          </p:nvPr>
        </p:nvGraphicFramePr>
        <p:xfrm>
          <a:off x="5470072" y="804670"/>
          <a:ext cx="5914209" cy="52486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ECF3829B-BC1D-5D4C-7B9D-1BF136C64958}"/>
              </a:ext>
            </a:extLst>
          </p:cNvPr>
          <p:cNvSpPr txBox="1"/>
          <p:nvPr/>
        </p:nvSpPr>
        <p:spPr>
          <a:xfrm>
            <a:off x="1055599" y="4572000"/>
            <a:ext cx="3749314" cy="1200329"/>
          </a:xfrm>
          <a:prstGeom prst="rect">
            <a:avLst/>
          </a:prstGeom>
          <a:noFill/>
        </p:spPr>
        <p:txBody>
          <a:bodyPr wrap="square" rtlCol="0">
            <a:spAutoFit/>
          </a:bodyPr>
          <a:lstStyle/>
          <a:p>
            <a:r>
              <a:rPr lang="en-US" b="1" dirty="0"/>
              <a:t>PLEASE UPDATE ANNUAL MEETING DATE ON SCHEDULE TO SATURDAY APRIL 6</a:t>
            </a:r>
            <a:r>
              <a:rPr lang="en-US" b="1" baseline="30000" dirty="0"/>
              <a:t>TH</a:t>
            </a:r>
            <a:r>
              <a:rPr lang="en-US" b="1" dirty="0"/>
              <a:t>.</a:t>
            </a:r>
          </a:p>
        </p:txBody>
      </p:sp>
    </p:spTree>
    <p:extLst>
      <p:ext uri="{BB962C8B-B14F-4D97-AF65-F5344CB8AC3E}">
        <p14:creationId xmlns:p14="http://schemas.microsoft.com/office/powerpoint/2010/main" val="355726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mph" presetSubtype="0" grpId="1" nodeType="clickEffect">
                                  <p:stCondLst>
                                    <p:cond delay="0"/>
                                  </p:stCondLst>
                                  <p:iterate type="lt">
                                    <p:tmAbs val="25"/>
                                  </p:iterate>
                                  <p:childTnLst>
                                    <p:set>
                                      <p:cBhvr override="childStyle">
                                        <p:cTn id="13" dur="indefinite"/>
                                        <p:tgtEl>
                                          <p:spTgt spid="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FC88E-78F7-1D7A-188A-B95317967096}"/>
              </a:ext>
            </a:extLst>
          </p:cNvPr>
          <p:cNvSpPr>
            <a:spLocks noGrp="1"/>
          </p:cNvSpPr>
          <p:nvPr>
            <p:ph type="title"/>
          </p:nvPr>
        </p:nvSpPr>
        <p:spPr>
          <a:xfrm>
            <a:off x="826852" y="872060"/>
            <a:ext cx="3073940" cy="4150513"/>
          </a:xfrm>
        </p:spPr>
        <p:txBody>
          <a:bodyPr vert="horz" lIns="91440" tIns="45720" rIns="91440" bIns="45720" rtlCol="0" anchor="b">
            <a:normAutofit/>
          </a:bodyPr>
          <a:lstStyle/>
          <a:p>
            <a:r>
              <a:rPr lang="en-US" dirty="0">
                <a:solidFill>
                  <a:srgbClr val="262626"/>
                </a:solidFill>
              </a:rPr>
              <a:t>CDE Software </a:t>
            </a:r>
            <a:br>
              <a:rPr lang="en-US" dirty="0">
                <a:solidFill>
                  <a:srgbClr val="262626"/>
                </a:solidFill>
              </a:rPr>
            </a:br>
            <a:r>
              <a:rPr lang="en-US" dirty="0">
                <a:solidFill>
                  <a:srgbClr val="262626"/>
                </a:solidFill>
              </a:rPr>
              <a:t>Awards</a:t>
            </a:r>
            <a:br>
              <a:rPr lang="en-US" dirty="0">
                <a:solidFill>
                  <a:srgbClr val="262626"/>
                </a:solidFill>
              </a:rPr>
            </a:br>
            <a:r>
              <a:rPr lang="en-US" dirty="0">
                <a:solidFill>
                  <a:srgbClr val="262626"/>
                </a:solidFill>
              </a:rPr>
              <a:t>Setup</a:t>
            </a:r>
          </a:p>
        </p:txBody>
      </p:sp>
      <p:pic>
        <p:nvPicPr>
          <p:cNvPr id="5" name="Picture 4">
            <a:extLst>
              <a:ext uri="{FF2B5EF4-FFF2-40B4-BE49-F238E27FC236}">
                <a16:creationId xmlns:a16="http://schemas.microsoft.com/office/drawing/2014/main" id="{15AD3CD9-26D3-B07F-7542-5D613E6DF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9810" y="496089"/>
            <a:ext cx="6983894" cy="5883295"/>
          </a:xfrm>
          <a:prstGeom prst="rect">
            <a:avLst/>
          </a:prstGeom>
        </p:spPr>
      </p:pic>
    </p:spTree>
    <p:extLst>
      <p:ext uri="{BB962C8B-B14F-4D97-AF65-F5344CB8AC3E}">
        <p14:creationId xmlns:p14="http://schemas.microsoft.com/office/powerpoint/2010/main" val="263091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C88E91-DC3C-1BA4-5509-F8EEFB38FC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930" y="739587"/>
            <a:ext cx="10623176" cy="5351931"/>
          </a:xfrm>
          <a:prstGeom prst="rect">
            <a:avLst/>
          </a:prstGeom>
        </p:spPr>
      </p:pic>
    </p:spTree>
    <p:extLst>
      <p:ext uri="{BB962C8B-B14F-4D97-AF65-F5344CB8AC3E}">
        <p14:creationId xmlns:p14="http://schemas.microsoft.com/office/powerpoint/2010/main" val="52707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5F6CF4-9947-DD25-2F51-05535CBF84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271" y="712694"/>
            <a:ext cx="10542494" cy="5419165"/>
          </a:xfrm>
          <a:prstGeom prst="rect">
            <a:avLst/>
          </a:prstGeom>
        </p:spPr>
      </p:pic>
    </p:spTree>
    <p:extLst>
      <p:ext uri="{BB962C8B-B14F-4D97-AF65-F5344CB8AC3E}">
        <p14:creationId xmlns:p14="http://schemas.microsoft.com/office/powerpoint/2010/main" val="2163896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19B565-9374-CF6F-89D4-6A37E7EDE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165" y="779929"/>
            <a:ext cx="10529047" cy="5325036"/>
          </a:xfrm>
          <a:prstGeom prst="rect">
            <a:avLst/>
          </a:prstGeom>
        </p:spPr>
      </p:pic>
    </p:spTree>
    <p:extLst>
      <p:ext uri="{BB962C8B-B14F-4D97-AF65-F5344CB8AC3E}">
        <p14:creationId xmlns:p14="http://schemas.microsoft.com/office/powerpoint/2010/main" val="3948336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5C9D2-7FE1-F3F4-8ACB-F7A60D0DEE8A}"/>
              </a:ext>
            </a:extLst>
          </p:cNvPr>
          <p:cNvSpPr>
            <a:spLocks noGrp="1"/>
          </p:cNvSpPr>
          <p:nvPr>
            <p:ph type="title"/>
          </p:nvPr>
        </p:nvSpPr>
        <p:spPr>
          <a:xfrm>
            <a:off x="640080" y="635508"/>
            <a:ext cx="3354470" cy="5586984"/>
          </a:xfrm>
        </p:spPr>
        <p:txBody>
          <a:bodyPr vert="horz" lIns="91440" tIns="45720" rIns="91440" bIns="45720" rtlCol="0" anchor="ctr">
            <a:normAutofit/>
          </a:bodyPr>
          <a:lstStyle/>
          <a:p>
            <a:r>
              <a:rPr lang="en-US" sz="4800">
                <a:solidFill>
                  <a:schemeClr val="tx2"/>
                </a:solidFill>
              </a:rPr>
              <a:t>Other Set Up Options	</a:t>
            </a:r>
          </a:p>
        </p:txBody>
      </p:sp>
      <p:sp>
        <p:nvSpPr>
          <p:cNvPr id="3" name="TextBox 2">
            <a:extLst>
              <a:ext uri="{FF2B5EF4-FFF2-40B4-BE49-F238E27FC236}">
                <a16:creationId xmlns:a16="http://schemas.microsoft.com/office/drawing/2014/main" id="{A0FB7137-0D26-60BB-E218-2192616949CC}"/>
              </a:ext>
            </a:extLst>
          </p:cNvPr>
          <p:cNvSpPr txBox="1"/>
          <p:nvPr/>
        </p:nvSpPr>
        <p:spPr>
          <a:xfrm>
            <a:off x="5617804" y="954756"/>
            <a:ext cx="5613283" cy="4853888"/>
          </a:xfrm>
          <a:prstGeom prst="rect">
            <a:avLst/>
          </a:prstGeom>
        </p:spPr>
        <p:txBody>
          <a:bodyPr vert="horz" lIns="91440" tIns="45720" rIns="91440" bIns="45720" rtlCol="0" anchor="ctr">
            <a:normAutofit/>
          </a:bodyPr>
          <a:lstStyle/>
          <a:p>
            <a:pPr marL="342900" indent="-342900">
              <a:spcBef>
                <a:spcPct val="20000"/>
              </a:spcBef>
              <a:spcAft>
                <a:spcPts val="600"/>
              </a:spcAft>
              <a:buClr>
                <a:schemeClr val="accent1"/>
              </a:buClr>
              <a:buSzPct val="115000"/>
              <a:buFont typeface="Arial"/>
              <a:buChar char="•"/>
            </a:pPr>
            <a:r>
              <a:rPr lang="en-US" sz="2200">
                <a:solidFill>
                  <a:schemeClr val="bg1"/>
                </a:solidFill>
              </a:rPr>
              <a:t>Set up all information before start of 1</a:t>
            </a:r>
            <a:r>
              <a:rPr lang="en-US" sz="2200" baseline="30000">
                <a:solidFill>
                  <a:schemeClr val="bg1"/>
                </a:solidFill>
              </a:rPr>
              <a:t>st</a:t>
            </a:r>
            <a:r>
              <a:rPr lang="en-US" sz="2200">
                <a:solidFill>
                  <a:schemeClr val="bg1"/>
                </a:solidFill>
              </a:rPr>
              <a:t> league session. (may take some time but worth it in the end)</a:t>
            </a:r>
          </a:p>
          <a:p>
            <a:pPr marL="342900" indent="-342900">
              <a:spcBef>
                <a:spcPct val="20000"/>
              </a:spcBef>
              <a:spcAft>
                <a:spcPts val="600"/>
              </a:spcAft>
              <a:buClr>
                <a:schemeClr val="accent1"/>
              </a:buClr>
              <a:buSzPct val="115000"/>
              <a:buFont typeface="Arial"/>
              <a:buChar char="•"/>
            </a:pPr>
            <a:r>
              <a:rPr lang="en-US" sz="2200">
                <a:solidFill>
                  <a:schemeClr val="bg1"/>
                </a:solidFill>
              </a:rPr>
              <a:t>Complete each tab carefully with league rules in hand.</a:t>
            </a:r>
          </a:p>
          <a:p>
            <a:pPr marL="342900" indent="-342900">
              <a:spcBef>
                <a:spcPct val="20000"/>
              </a:spcBef>
              <a:spcAft>
                <a:spcPts val="600"/>
              </a:spcAft>
              <a:buClr>
                <a:schemeClr val="accent1"/>
              </a:buClr>
              <a:buSzPct val="115000"/>
              <a:buFont typeface="Arial"/>
              <a:buChar char="•"/>
            </a:pPr>
            <a:r>
              <a:rPr lang="en-US" sz="2200">
                <a:solidFill>
                  <a:schemeClr val="bg1"/>
                </a:solidFill>
              </a:rPr>
              <a:t>Turn off TNBA Awards</a:t>
            </a:r>
          </a:p>
          <a:p>
            <a:pPr marL="342900" indent="-342900">
              <a:spcBef>
                <a:spcPct val="20000"/>
              </a:spcBef>
              <a:spcAft>
                <a:spcPts val="600"/>
              </a:spcAft>
              <a:buClr>
                <a:schemeClr val="accent1"/>
              </a:buClr>
              <a:buSzPct val="115000"/>
              <a:buFont typeface="Arial"/>
              <a:buChar char="•"/>
            </a:pPr>
            <a:r>
              <a:rPr lang="en-US" sz="2200">
                <a:solidFill>
                  <a:schemeClr val="bg1"/>
                </a:solidFill>
              </a:rPr>
              <a:t>Only Awards needed are Local and USBC</a:t>
            </a:r>
          </a:p>
          <a:p>
            <a:pPr marL="342900" indent="-342900">
              <a:spcBef>
                <a:spcPct val="20000"/>
              </a:spcBef>
              <a:spcAft>
                <a:spcPts val="600"/>
              </a:spcAft>
              <a:buClr>
                <a:schemeClr val="accent1"/>
              </a:buClr>
              <a:buSzPct val="115000"/>
              <a:buFont typeface="Arial"/>
              <a:buChar char="•"/>
            </a:pPr>
            <a:endParaRPr lang="en-US" sz="2200">
              <a:solidFill>
                <a:schemeClr val="bg1"/>
              </a:solidFill>
            </a:endParaRPr>
          </a:p>
        </p:txBody>
      </p:sp>
    </p:spTree>
    <p:extLst>
      <p:ext uri="{BB962C8B-B14F-4D97-AF65-F5344CB8AC3E}">
        <p14:creationId xmlns:p14="http://schemas.microsoft.com/office/powerpoint/2010/main" val="21441094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9D4FFA-5B12-11A3-2728-B76D7C6F0E36}"/>
              </a:ext>
            </a:extLst>
          </p:cNvPr>
          <p:cNvPicPr>
            <a:picLocks noChangeAspect="1"/>
          </p:cNvPicPr>
          <p:nvPr/>
        </p:nvPicPr>
        <p:blipFill>
          <a:blip r:embed="rId2"/>
          <a:stretch>
            <a:fillRect/>
          </a:stretch>
        </p:blipFill>
        <p:spPr>
          <a:xfrm>
            <a:off x="804335" y="962025"/>
            <a:ext cx="4969932" cy="4552950"/>
          </a:xfrm>
          <a:prstGeom prst="rect">
            <a:avLst/>
          </a:prstGeom>
          <a:ln w="127000" cap="sq">
            <a:solidFill>
              <a:srgbClr val="FFFFFF"/>
            </a:solidFill>
            <a:miter lim="800000"/>
          </a:ln>
        </p:spPr>
      </p:pic>
      <p:pic>
        <p:nvPicPr>
          <p:cNvPr id="6" name="Picture 5">
            <a:extLst>
              <a:ext uri="{FF2B5EF4-FFF2-40B4-BE49-F238E27FC236}">
                <a16:creationId xmlns:a16="http://schemas.microsoft.com/office/drawing/2014/main" id="{0A11706A-50D2-B020-93CF-7F7A40ACC837}"/>
              </a:ext>
            </a:extLst>
          </p:cNvPr>
          <p:cNvPicPr>
            <a:picLocks noChangeAspect="1"/>
          </p:cNvPicPr>
          <p:nvPr/>
        </p:nvPicPr>
        <p:blipFill>
          <a:blip r:embed="rId3"/>
          <a:stretch>
            <a:fillRect/>
          </a:stretch>
        </p:blipFill>
        <p:spPr>
          <a:xfrm>
            <a:off x="6417733" y="1811183"/>
            <a:ext cx="4969932" cy="3235631"/>
          </a:xfrm>
          <a:prstGeom prst="rect">
            <a:avLst/>
          </a:prstGeom>
          <a:ln w="127000" cap="sq">
            <a:solidFill>
              <a:srgbClr val="FFFFFF"/>
            </a:solidFill>
            <a:miter lim="800000"/>
          </a:ln>
        </p:spPr>
      </p:pic>
    </p:spTree>
    <p:extLst>
      <p:ext uri="{BB962C8B-B14F-4D97-AF65-F5344CB8AC3E}">
        <p14:creationId xmlns:p14="http://schemas.microsoft.com/office/powerpoint/2010/main" val="3042542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C4EC8-AFAB-D074-0D0B-60C583290A60}"/>
              </a:ext>
            </a:extLst>
          </p:cNvPr>
          <p:cNvSpPr>
            <a:spLocks noGrp="1"/>
          </p:cNvSpPr>
          <p:nvPr>
            <p:ph type="title"/>
          </p:nvPr>
        </p:nvSpPr>
        <p:spPr>
          <a:xfrm>
            <a:off x="1295402" y="982132"/>
            <a:ext cx="3660056" cy="1325373"/>
          </a:xfrm>
        </p:spPr>
        <p:txBody>
          <a:bodyPr anchor="b">
            <a:normAutofit/>
          </a:bodyPr>
          <a:lstStyle/>
          <a:p>
            <a:r>
              <a:rPr lang="en-US" sz="2800">
                <a:solidFill>
                  <a:srgbClr val="262626"/>
                </a:solidFill>
              </a:rPr>
              <a:t>ANY QUESTION OR COMMENTS?</a:t>
            </a:r>
          </a:p>
        </p:txBody>
      </p:sp>
      <p:pic>
        <p:nvPicPr>
          <p:cNvPr id="12" name="Content Placeholder 11" descr="Text, logo, whiteboard&#10;&#10;Description automatically generated">
            <a:extLst>
              <a:ext uri="{FF2B5EF4-FFF2-40B4-BE49-F238E27FC236}">
                <a16:creationId xmlns:a16="http://schemas.microsoft.com/office/drawing/2014/main" id="{BFD42A63-DFCD-5258-DBB1-EB8DA662FC32}"/>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42216" y="2511291"/>
            <a:ext cx="4333528" cy="2964133"/>
          </a:xfrm>
        </p:spPr>
      </p:pic>
      <p:pic>
        <p:nvPicPr>
          <p:cNvPr id="9" name="Content Placeholder 8" descr="A picture containing toy, vector graphics&#10;&#10;Description automatically generated">
            <a:extLst>
              <a:ext uri="{FF2B5EF4-FFF2-40B4-BE49-F238E27FC236}">
                <a16:creationId xmlns:a16="http://schemas.microsoft.com/office/drawing/2014/main" id="{3F736E13-158F-AB1F-B04D-947E341BB5D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706533" y="982131"/>
            <a:ext cx="4893735" cy="4893735"/>
          </a:xfrm>
          <a:prstGeom prst="rect">
            <a:avLst/>
          </a:prstGeom>
          <a:ln w="57150" cmpd="thickThin">
            <a:solidFill>
              <a:srgbClr val="7F7F7F"/>
            </a:solidFill>
            <a:miter lim="800000"/>
          </a:ln>
        </p:spPr>
      </p:pic>
      <p:sp>
        <p:nvSpPr>
          <p:cNvPr id="10" name="TextBox 9">
            <a:extLst>
              <a:ext uri="{FF2B5EF4-FFF2-40B4-BE49-F238E27FC236}">
                <a16:creationId xmlns:a16="http://schemas.microsoft.com/office/drawing/2014/main" id="{A3069192-6C3B-BF8C-8F90-FC07EC7DCC22}"/>
              </a:ext>
            </a:extLst>
          </p:cNvPr>
          <p:cNvSpPr txBox="1"/>
          <p:nvPr/>
        </p:nvSpPr>
        <p:spPr>
          <a:xfrm>
            <a:off x="8240328" y="5675811"/>
            <a:ext cx="235994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freepngimg.com/png/88434-text-symbol-question-mark-computer-graphics-3d">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
        <p:nvSpPr>
          <p:cNvPr id="13" name="TextBox 12">
            <a:extLst>
              <a:ext uri="{FF2B5EF4-FFF2-40B4-BE49-F238E27FC236}">
                <a16:creationId xmlns:a16="http://schemas.microsoft.com/office/drawing/2014/main" id="{1DF4D9AB-CA4D-5DEA-3E23-C5238FA0E206}"/>
              </a:ext>
            </a:extLst>
          </p:cNvPr>
          <p:cNvSpPr txBox="1"/>
          <p:nvPr/>
        </p:nvSpPr>
        <p:spPr>
          <a:xfrm>
            <a:off x="1142216" y="5244601"/>
            <a:ext cx="3803120" cy="230832"/>
          </a:xfrm>
          <a:prstGeom prst="rect">
            <a:avLst/>
          </a:prstGeom>
          <a:noFill/>
        </p:spPr>
        <p:txBody>
          <a:bodyPr wrap="square" rtlCol="0">
            <a:spAutoFit/>
          </a:bodyPr>
          <a:lstStyle/>
          <a:p>
            <a:r>
              <a:rPr lang="en-US" sz="900">
                <a:hlinkClick r:id="rId3" tooltip="https://www.flickr.com/photos/brad_holt/2810327932"/>
              </a:rPr>
              <a:t>This Photo</a:t>
            </a:r>
            <a:r>
              <a:rPr lang="en-US" sz="900"/>
              <a:t> by Unknown Author is licensed under </a:t>
            </a:r>
            <a:r>
              <a:rPr lang="en-US" sz="900">
                <a:hlinkClick r:id="rId7" tooltip="https://creativecommons.org/licenses/by/3.0/"/>
              </a:rPr>
              <a:t>CC BY</a:t>
            </a:r>
            <a:endParaRPr lang="en-US" sz="900"/>
          </a:p>
        </p:txBody>
      </p:sp>
    </p:spTree>
    <p:extLst>
      <p:ext uri="{BB962C8B-B14F-4D97-AF65-F5344CB8AC3E}">
        <p14:creationId xmlns:p14="http://schemas.microsoft.com/office/powerpoint/2010/main" val="1451608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298450-FD17-88A7-ED0F-C7C10981D87C}"/>
              </a:ext>
            </a:extLst>
          </p:cNvPr>
          <p:cNvSpPr txBox="1"/>
          <p:nvPr/>
        </p:nvSpPr>
        <p:spPr>
          <a:xfrm>
            <a:off x="930442" y="818148"/>
            <a:ext cx="10299032" cy="5262979"/>
          </a:xfrm>
          <a:prstGeom prst="rect">
            <a:avLst/>
          </a:prstGeom>
          <a:noFill/>
        </p:spPr>
        <p:txBody>
          <a:bodyPr wrap="square">
            <a:spAutoFit/>
          </a:bodyPr>
          <a:lstStyle/>
          <a:p>
            <a:r>
              <a:rPr lang="en-US" sz="2400" dirty="0"/>
              <a:t>USBC says:</a:t>
            </a:r>
          </a:p>
          <a:p>
            <a:endParaRPr lang="en-US" sz="2400" dirty="0"/>
          </a:p>
          <a:p>
            <a:r>
              <a:rPr lang="en-US" sz="2400" dirty="0"/>
              <a:t>We're for bowling. Full stop. Everything we do, we do to ensure a future for the sport. We create and uphold the rules to maximize safety and fair play. We inspect and certify the lanes, the balls, the pins, and the products that ensure an optimal experience for the greatest number of players. We provide training, scholarships, and support so that anyone who wants to excel at bowling has the opportunity. We cover the sport from every angle on Bowl/TV, in print and online offering insight and visibility into how the game is played. And we make the thrill of competition possible, to the tune of 14,000 tournaments each year, certifying scores and preserving every certified bowler's place in history for generations to came. What we do at USBC isn't easy, but it's very simple: Every day, in every way, we champion players and fair play to ensure a Future for the Sport. And certified bowlers make it possible. </a:t>
            </a:r>
          </a:p>
        </p:txBody>
      </p:sp>
    </p:spTree>
    <p:extLst>
      <p:ext uri="{BB962C8B-B14F-4D97-AF65-F5344CB8AC3E}">
        <p14:creationId xmlns:p14="http://schemas.microsoft.com/office/powerpoint/2010/main" val="2835881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16F5D15F-770C-DD4A-6E1B-4D3058A77421}"/>
              </a:ext>
            </a:extLst>
          </p:cNvPr>
          <p:cNvGraphicFramePr>
            <a:graphicFrameLocks noChangeAspect="1"/>
          </p:cNvGraphicFramePr>
          <p:nvPr>
            <p:extLst>
              <p:ext uri="{D42A27DB-BD31-4B8C-83A1-F6EECF244321}">
                <p14:modId xmlns:p14="http://schemas.microsoft.com/office/powerpoint/2010/main" val="3968640529"/>
              </p:ext>
            </p:extLst>
          </p:nvPr>
        </p:nvGraphicFramePr>
        <p:xfrm>
          <a:off x="762000" y="857250"/>
          <a:ext cx="10664825" cy="5143500"/>
        </p:xfrm>
        <a:graphic>
          <a:graphicData uri="http://schemas.openxmlformats.org/presentationml/2006/ole">
            <mc:AlternateContent xmlns:mc="http://schemas.openxmlformats.org/markup-compatibility/2006">
              <mc:Choice xmlns:v="urn:schemas-microsoft-com:vml" Requires="v">
                <p:oleObj name="Acrobat Document" r:id="rId2" imgW="9144000" imgH="5143500" progId="Acrobat.Document.DC">
                  <p:embed/>
                </p:oleObj>
              </mc:Choice>
              <mc:Fallback>
                <p:oleObj name="Acrobat Document" r:id="rId2" imgW="9144000" imgH="5143500" progId="Acrobat.Document.DC">
                  <p:embed/>
                  <p:pic>
                    <p:nvPicPr>
                      <p:cNvPr id="0" name=""/>
                      <p:cNvPicPr/>
                      <p:nvPr/>
                    </p:nvPicPr>
                    <p:blipFill>
                      <a:blip r:embed="rId3"/>
                      <a:stretch>
                        <a:fillRect/>
                      </a:stretch>
                    </p:blipFill>
                    <p:spPr>
                      <a:xfrm>
                        <a:off x="762000" y="857250"/>
                        <a:ext cx="10664825" cy="5143500"/>
                      </a:xfrm>
                      <a:prstGeom prst="rect">
                        <a:avLst/>
                      </a:prstGeom>
                    </p:spPr>
                  </p:pic>
                </p:oleObj>
              </mc:Fallback>
            </mc:AlternateContent>
          </a:graphicData>
        </a:graphic>
      </p:graphicFrame>
    </p:spTree>
    <p:extLst>
      <p:ext uri="{BB962C8B-B14F-4D97-AF65-F5344CB8AC3E}">
        <p14:creationId xmlns:p14="http://schemas.microsoft.com/office/powerpoint/2010/main" val="418028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360E72D-8974-2C70-FBAE-0723476B0039}"/>
              </a:ext>
            </a:extLst>
          </p:cNvPr>
          <p:cNvSpPr txBox="1"/>
          <p:nvPr/>
        </p:nvSpPr>
        <p:spPr>
          <a:xfrm>
            <a:off x="1295401" y="2493774"/>
            <a:ext cx="3660057" cy="3382094"/>
          </a:xfrm>
          <a:prstGeom prst="rect">
            <a:avLst/>
          </a:prstGeom>
        </p:spPr>
        <p:txBody>
          <a:bodyPr vert="horz" lIns="91440" tIns="45720" rIns="91440" bIns="45720" rtlCol="0" anchor="t">
            <a:normAutofit/>
          </a:bodyPr>
          <a:lstStyle/>
          <a:p>
            <a:pPr algn="ctr">
              <a:spcBef>
                <a:spcPct val="20000"/>
              </a:spcBef>
              <a:spcAft>
                <a:spcPts val="600"/>
              </a:spcAft>
              <a:buClr>
                <a:schemeClr val="accent1"/>
              </a:buClr>
              <a:buSzPct val="115000"/>
              <a:buFont typeface="Arial"/>
              <a:buChar char="•"/>
            </a:pPr>
            <a:r>
              <a:rPr lang="en-US" sz="1600" dirty="0">
                <a:solidFill>
                  <a:srgbClr val="262626"/>
                </a:solidFill>
                <a:hlinkClick r:id="rId2"/>
              </a:rPr>
              <a:t>https://4485190.fs1.hubspotusercontent-na1.net/hub/4485190/hubfs/custom-video-thumbnails/2023%20USBCWICDiTornSquare-thumb.jpeg?length=1920</a:t>
            </a:r>
            <a:endParaRPr lang="en-US" sz="1600" dirty="0">
              <a:solidFill>
                <a:srgbClr val="262626"/>
              </a:solidFill>
            </a:endParaRPr>
          </a:p>
        </p:txBody>
      </p:sp>
      <p:graphicFrame>
        <p:nvGraphicFramePr>
          <p:cNvPr id="9" name="Object 8">
            <a:extLst>
              <a:ext uri="{FF2B5EF4-FFF2-40B4-BE49-F238E27FC236}">
                <a16:creationId xmlns:a16="http://schemas.microsoft.com/office/drawing/2014/main" id="{E17DE938-4FDC-28FD-C903-C45AC6364469}"/>
              </a:ext>
            </a:extLst>
          </p:cNvPr>
          <p:cNvGraphicFramePr>
            <a:graphicFrameLocks noChangeAspect="1"/>
          </p:cNvGraphicFramePr>
          <p:nvPr>
            <p:extLst>
              <p:ext uri="{D42A27DB-BD31-4B8C-83A1-F6EECF244321}">
                <p14:modId xmlns:p14="http://schemas.microsoft.com/office/powerpoint/2010/main" val="3082040598"/>
              </p:ext>
            </p:extLst>
          </p:nvPr>
        </p:nvGraphicFramePr>
        <p:xfrm>
          <a:off x="5117432" y="885294"/>
          <a:ext cx="6311685" cy="5143500"/>
        </p:xfrm>
        <a:graphic>
          <a:graphicData uri="http://schemas.openxmlformats.org/presentationml/2006/ole">
            <mc:AlternateContent xmlns:mc="http://schemas.openxmlformats.org/markup-compatibility/2006">
              <mc:Choice xmlns:v="urn:schemas-microsoft-com:vml" Requires="v">
                <p:oleObj name="Acrobat Document" r:id="rId3" imgW="9144000" imgH="5143500" progId="Acrobat.Document.DC">
                  <p:embed/>
                </p:oleObj>
              </mc:Choice>
              <mc:Fallback>
                <p:oleObj name="Acrobat Document" r:id="rId3" imgW="9144000" imgH="5143500" progId="Acrobat.Document.DC">
                  <p:embed/>
                  <p:pic>
                    <p:nvPicPr>
                      <p:cNvPr id="0" name=""/>
                      <p:cNvPicPr/>
                      <p:nvPr/>
                    </p:nvPicPr>
                    <p:blipFill>
                      <a:blip r:embed="rId4"/>
                      <a:stretch>
                        <a:fillRect/>
                      </a:stretch>
                    </p:blipFill>
                    <p:spPr>
                      <a:xfrm>
                        <a:off x="5117432" y="885294"/>
                        <a:ext cx="6311685" cy="5143500"/>
                      </a:xfrm>
                      <a:prstGeom prst="rect">
                        <a:avLst/>
                      </a:prstGeom>
                    </p:spPr>
                  </p:pic>
                </p:oleObj>
              </mc:Fallback>
            </mc:AlternateContent>
          </a:graphicData>
        </a:graphic>
      </p:graphicFrame>
    </p:spTree>
    <p:extLst>
      <p:ext uri="{BB962C8B-B14F-4D97-AF65-F5344CB8AC3E}">
        <p14:creationId xmlns:p14="http://schemas.microsoft.com/office/powerpoint/2010/main" val="3045220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40DFC-158F-51D5-87E8-4E1C507D6250}"/>
              </a:ext>
            </a:extLst>
          </p:cNvPr>
          <p:cNvSpPr>
            <a:spLocks noGrp="1"/>
          </p:cNvSpPr>
          <p:nvPr>
            <p:ph type="title"/>
          </p:nvPr>
        </p:nvSpPr>
        <p:spPr>
          <a:xfrm>
            <a:off x="997528" y="982132"/>
            <a:ext cx="4094017" cy="2823880"/>
          </a:xfrm>
        </p:spPr>
        <p:txBody>
          <a:bodyPr vert="horz" lIns="91440" tIns="45720" rIns="91440" bIns="45720" rtlCol="0" anchor="b">
            <a:normAutofit/>
          </a:bodyPr>
          <a:lstStyle/>
          <a:p>
            <a:r>
              <a:rPr lang="en-US" sz="4800">
                <a:solidFill>
                  <a:srgbClr val="262626"/>
                </a:solidFill>
              </a:rPr>
              <a:t>Why Do You Certify?</a:t>
            </a:r>
          </a:p>
        </p:txBody>
      </p:sp>
      <p:pic>
        <p:nvPicPr>
          <p:cNvPr id="5" name="Picture 4">
            <a:extLst>
              <a:ext uri="{FF2B5EF4-FFF2-40B4-BE49-F238E27FC236}">
                <a16:creationId xmlns:a16="http://schemas.microsoft.com/office/drawing/2014/main" id="{74E8AC98-8DC6-AD40-417A-4652F739FBE3}"/>
              </a:ext>
            </a:extLst>
          </p:cNvPr>
          <p:cNvPicPr>
            <a:picLocks noChangeAspect="1"/>
          </p:cNvPicPr>
          <p:nvPr/>
        </p:nvPicPr>
        <p:blipFill>
          <a:blip r:embed="rId2"/>
          <a:stretch>
            <a:fillRect/>
          </a:stretch>
        </p:blipFill>
        <p:spPr>
          <a:xfrm>
            <a:off x="5091545" y="982131"/>
            <a:ext cx="6102927" cy="4921363"/>
          </a:xfrm>
          <a:prstGeom prst="rect">
            <a:avLst/>
          </a:prstGeom>
          <a:ln w="57150" cmpd="thickThin">
            <a:solidFill>
              <a:srgbClr val="7F7F7F"/>
            </a:solidFill>
            <a:miter lim="800000"/>
          </a:ln>
        </p:spPr>
      </p:pic>
    </p:spTree>
    <p:extLst>
      <p:ext uri="{BB962C8B-B14F-4D97-AF65-F5344CB8AC3E}">
        <p14:creationId xmlns:p14="http://schemas.microsoft.com/office/powerpoint/2010/main" val="3156634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51509-A443-D77D-D676-B38B226A8C55}"/>
              </a:ext>
            </a:extLst>
          </p:cNvPr>
          <p:cNvSpPr>
            <a:spLocks noGrp="1"/>
          </p:cNvSpPr>
          <p:nvPr>
            <p:ph type="title"/>
          </p:nvPr>
        </p:nvSpPr>
        <p:spPr>
          <a:xfrm>
            <a:off x="1293810" y="982131"/>
            <a:ext cx="3887790" cy="821266"/>
          </a:xfrm>
          <a:ln w="38100">
            <a:solidFill>
              <a:schemeClr val="tx1">
                <a:lumMod val="95000"/>
                <a:lumOff val="5000"/>
              </a:schemeClr>
            </a:solidFill>
          </a:ln>
          <a:scene3d>
            <a:camera prst="isometricOffAxis1Right"/>
            <a:lightRig rig="threePt" dir="t"/>
          </a:scene3d>
        </p:spPr>
        <p:txBody>
          <a:bodyPr>
            <a:normAutofit fontScale="90000"/>
          </a:bodyPr>
          <a:lstStyle/>
          <a:p>
            <a:r>
              <a:rPr lang="en-US" b="1" i="1" u="sng" dirty="0">
                <a:solidFill>
                  <a:srgbClr val="7030A0"/>
                </a:solidFill>
              </a:rPr>
              <a:t>OFFICER DUTIES</a:t>
            </a:r>
            <a:br>
              <a:rPr lang="en-US" b="1" i="1" u="sng" dirty="0">
                <a:solidFill>
                  <a:srgbClr val="7030A0"/>
                </a:solidFill>
              </a:rPr>
            </a:br>
            <a:endParaRPr lang="en-US" b="1" i="1" u="sng" dirty="0">
              <a:solidFill>
                <a:srgbClr val="7030A0"/>
              </a:solidFill>
            </a:endParaRPr>
          </a:p>
        </p:txBody>
      </p:sp>
      <p:sp>
        <p:nvSpPr>
          <p:cNvPr id="14" name="Content Placeholder 13">
            <a:extLst>
              <a:ext uri="{FF2B5EF4-FFF2-40B4-BE49-F238E27FC236}">
                <a16:creationId xmlns:a16="http://schemas.microsoft.com/office/drawing/2014/main" id="{F3AF29C4-E46C-34B9-1213-2CDCA2FF19CB}"/>
              </a:ext>
            </a:extLst>
          </p:cNvPr>
          <p:cNvSpPr>
            <a:spLocks noGrp="1"/>
          </p:cNvSpPr>
          <p:nvPr>
            <p:ph idx="1"/>
          </p:nvPr>
        </p:nvSpPr>
        <p:spPr>
          <a:xfrm>
            <a:off x="5181600" y="705853"/>
            <a:ext cx="6240379" cy="5470358"/>
          </a:xfrm>
        </p:spPr>
        <p:txBody>
          <a:bodyPr>
            <a:normAutofit lnSpcReduction="10000"/>
          </a:bodyPr>
          <a:lstStyle/>
          <a:p>
            <a:r>
              <a:rPr lang="en-US" dirty="0"/>
              <a:t>1. Training video. </a:t>
            </a:r>
          </a:p>
          <a:p>
            <a:r>
              <a:rPr lang="en-US" dirty="0"/>
              <a:t>2. Meet with the center regarding the league contract. Click here for negotiating tips. </a:t>
            </a:r>
          </a:p>
          <a:p>
            <a:r>
              <a:rPr lang="en-US" dirty="0"/>
              <a:t>3. Meeting tips: </a:t>
            </a:r>
          </a:p>
          <a:p>
            <a:pPr lvl="1"/>
            <a:r>
              <a:rPr lang="en-US" dirty="0"/>
              <a:t>a. prepare an agenda </a:t>
            </a:r>
          </a:p>
          <a:p>
            <a:r>
              <a:rPr lang="en-US" dirty="0"/>
              <a:t>4. Appoint committees: </a:t>
            </a:r>
          </a:p>
          <a:p>
            <a:pPr lvl="1"/>
            <a:r>
              <a:rPr lang="en-US" dirty="0"/>
              <a:t>a. Prize committee (required) </a:t>
            </a:r>
          </a:p>
          <a:p>
            <a:pPr lvl="1"/>
            <a:r>
              <a:rPr lang="en-US" dirty="0"/>
              <a:t>b. Audit committee information (required) </a:t>
            </a:r>
          </a:p>
          <a:p>
            <a:pPr lvl="1"/>
            <a:r>
              <a:rPr lang="en-US" dirty="0"/>
              <a:t>c. Other committees as needed </a:t>
            </a:r>
          </a:p>
          <a:p>
            <a:r>
              <a:rPr lang="en-US" dirty="0"/>
              <a:t>5. </a:t>
            </a:r>
            <a:r>
              <a:rPr lang="en-US" u="sng" dirty="0"/>
              <a:t>Ensure the league account is opened in the name of the league AND that monthly statements come to you, so you may verify the league account.</a:t>
            </a:r>
          </a:p>
        </p:txBody>
      </p:sp>
      <p:sp>
        <p:nvSpPr>
          <p:cNvPr id="4" name="Text Placeholder 3">
            <a:extLst>
              <a:ext uri="{FF2B5EF4-FFF2-40B4-BE49-F238E27FC236}">
                <a16:creationId xmlns:a16="http://schemas.microsoft.com/office/drawing/2014/main" id="{99EAAF16-ACCE-B7EC-8694-3C83F4D974FF}"/>
              </a:ext>
            </a:extLst>
          </p:cNvPr>
          <p:cNvSpPr>
            <a:spLocks noGrp="1"/>
          </p:cNvSpPr>
          <p:nvPr>
            <p:ph type="body" sz="half" idx="2"/>
          </p:nvPr>
        </p:nvSpPr>
        <p:spPr/>
        <p:txBody>
          <a:bodyPr/>
          <a:lstStyle/>
          <a:p>
            <a:r>
              <a:rPr lang="en-US" b="1" dirty="0"/>
              <a:t>ALL INFORMATION CAN BE FOUND AT</a:t>
            </a:r>
          </a:p>
          <a:p>
            <a:r>
              <a:rPr lang="en-US" b="1" dirty="0"/>
              <a:t>Rules Extra - July2023_Edition 1</a:t>
            </a:r>
          </a:p>
          <a:p>
            <a:endParaRPr lang="en-US" dirty="0"/>
          </a:p>
          <a:p>
            <a:endParaRPr lang="en-US" dirty="0"/>
          </a:p>
        </p:txBody>
      </p:sp>
      <p:sp>
        <p:nvSpPr>
          <p:cNvPr id="19" name="TextBox 18">
            <a:extLst>
              <a:ext uri="{FF2B5EF4-FFF2-40B4-BE49-F238E27FC236}">
                <a16:creationId xmlns:a16="http://schemas.microsoft.com/office/drawing/2014/main" id="{F055663C-21A7-3279-8233-E03EA0C82002}"/>
              </a:ext>
            </a:extLst>
          </p:cNvPr>
          <p:cNvSpPr txBox="1"/>
          <p:nvPr/>
        </p:nvSpPr>
        <p:spPr>
          <a:xfrm>
            <a:off x="2425916" y="2502569"/>
            <a:ext cx="1558440" cy="369332"/>
          </a:xfrm>
          <a:prstGeom prst="rect">
            <a:avLst/>
          </a:prstGeom>
          <a:noFill/>
        </p:spPr>
        <p:txBody>
          <a:bodyPr wrap="none" rtlCol="0">
            <a:spAutoFit/>
          </a:bodyPr>
          <a:lstStyle/>
          <a:p>
            <a:r>
              <a:rPr lang="en-US" b="1" i="1" dirty="0"/>
              <a:t>PRESIDENT</a:t>
            </a:r>
          </a:p>
        </p:txBody>
      </p:sp>
    </p:spTree>
    <p:extLst>
      <p:ext uri="{BB962C8B-B14F-4D97-AF65-F5344CB8AC3E}">
        <p14:creationId xmlns:p14="http://schemas.microsoft.com/office/powerpoint/2010/main" val="453270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51509-A443-D77D-D676-B38B226A8C55}"/>
              </a:ext>
            </a:extLst>
          </p:cNvPr>
          <p:cNvSpPr>
            <a:spLocks noGrp="1"/>
          </p:cNvSpPr>
          <p:nvPr>
            <p:ph type="title"/>
          </p:nvPr>
        </p:nvSpPr>
        <p:spPr>
          <a:xfrm>
            <a:off x="1293810" y="982131"/>
            <a:ext cx="3887790" cy="821266"/>
          </a:xfrm>
          <a:ln w="38100">
            <a:solidFill>
              <a:schemeClr val="tx1">
                <a:lumMod val="95000"/>
                <a:lumOff val="5000"/>
              </a:schemeClr>
            </a:solidFill>
          </a:ln>
          <a:scene3d>
            <a:camera prst="isometricOffAxis1Right"/>
            <a:lightRig rig="threePt" dir="t"/>
          </a:scene3d>
        </p:spPr>
        <p:txBody>
          <a:bodyPr>
            <a:normAutofit fontScale="90000"/>
          </a:bodyPr>
          <a:lstStyle/>
          <a:p>
            <a:r>
              <a:rPr lang="en-US" b="1" i="1" u="sng" dirty="0">
                <a:solidFill>
                  <a:srgbClr val="7030A0"/>
                </a:solidFill>
              </a:rPr>
              <a:t>OFFICER DUTIES</a:t>
            </a:r>
            <a:br>
              <a:rPr lang="en-US" b="1" i="1" u="sng" dirty="0">
                <a:solidFill>
                  <a:srgbClr val="7030A0"/>
                </a:solidFill>
              </a:rPr>
            </a:br>
            <a:endParaRPr lang="en-US" b="1" i="1" u="sng" dirty="0">
              <a:solidFill>
                <a:srgbClr val="7030A0"/>
              </a:solidFill>
            </a:endParaRPr>
          </a:p>
        </p:txBody>
      </p:sp>
      <p:sp>
        <p:nvSpPr>
          <p:cNvPr id="14" name="Content Placeholder 13">
            <a:extLst>
              <a:ext uri="{FF2B5EF4-FFF2-40B4-BE49-F238E27FC236}">
                <a16:creationId xmlns:a16="http://schemas.microsoft.com/office/drawing/2014/main" id="{F3AF29C4-E46C-34B9-1213-2CDCA2FF19CB}"/>
              </a:ext>
            </a:extLst>
          </p:cNvPr>
          <p:cNvSpPr>
            <a:spLocks noGrp="1"/>
          </p:cNvSpPr>
          <p:nvPr>
            <p:ph idx="1"/>
          </p:nvPr>
        </p:nvSpPr>
        <p:spPr>
          <a:xfrm>
            <a:off x="5181600" y="705853"/>
            <a:ext cx="6240379" cy="5470358"/>
          </a:xfrm>
        </p:spPr>
        <p:txBody>
          <a:bodyPr>
            <a:normAutofit/>
          </a:bodyPr>
          <a:lstStyle/>
          <a:p>
            <a:r>
              <a:rPr lang="en-US" dirty="0"/>
              <a:t>1. Fill in for the president when not available.</a:t>
            </a:r>
          </a:p>
          <a:p>
            <a:r>
              <a:rPr lang="en-US" dirty="0"/>
              <a:t> 2. See info under President (above) for more information about the president’s duties. </a:t>
            </a:r>
            <a:endParaRPr lang="en-US" u="sng" dirty="0"/>
          </a:p>
        </p:txBody>
      </p:sp>
      <p:sp>
        <p:nvSpPr>
          <p:cNvPr id="4" name="Text Placeholder 3">
            <a:extLst>
              <a:ext uri="{FF2B5EF4-FFF2-40B4-BE49-F238E27FC236}">
                <a16:creationId xmlns:a16="http://schemas.microsoft.com/office/drawing/2014/main" id="{99EAAF16-ACCE-B7EC-8694-3C83F4D974FF}"/>
              </a:ext>
            </a:extLst>
          </p:cNvPr>
          <p:cNvSpPr>
            <a:spLocks noGrp="1"/>
          </p:cNvSpPr>
          <p:nvPr>
            <p:ph type="body" sz="half" idx="2"/>
          </p:nvPr>
        </p:nvSpPr>
        <p:spPr/>
        <p:txBody>
          <a:bodyPr/>
          <a:lstStyle/>
          <a:p>
            <a:r>
              <a:rPr lang="en-US" b="1" dirty="0"/>
              <a:t>ALL INFORMATION CAN BE FOUND AT</a:t>
            </a:r>
          </a:p>
          <a:p>
            <a:r>
              <a:rPr lang="en-US" b="1" dirty="0"/>
              <a:t>Rules Extra - July2023_Edition 1</a:t>
            </a:r>
          </a:p>
          <a:p>
            <a:endParaRPr lang="en-US" dirty="0"/>
          </a:p>
          <a:p>
            <a:endParaRPr lang="en-US" dirty="0"/>
          </a:p>
        </p:txBody>
      </p:sp>
      <p:sp>
        <p:nvSpPr>
          <p:cNvPr id="19" name="TextBox 18">
            <a:extLst>
              <a:ext uri="{FF2B5EF4-FFF2-40B4-BE49-F238E27FC236}">
                <a16:creationId xmlns:a16="http://schemas.microsoft.com/office/drawing/2014/main" id="{F055663C-21A7-3279-8233-E03EA0C82002}"/>
              </a:ext>
            </a:extLst>
          </p:cNvPr>
          <p:cNvSpPr txBox="1"/>
          <p:nvPr/>
        </p:nvSpPr>
        <p:spPr>
          <a:xfrm>
            <a:off x="2062034" y="2502569"/>
            <a:ext cx="2182008" cy="369332"/>
          </a:xfrm>
          <a:prstGeom prst="rect">
            <a:avLst/>
          </a:prstGeom>
          <a:noFill/>
        </p:spPr>
        <p:txBody>
          <a:bodyPr wrap="none" rtlCol="0">
            <a:spAutoFit/>
          </a:bodyPr>
          <a:lstStyle/>
          <a:p>
            <a:r>
              <a:rPr lang="en-US" b="1" i="1" dirty="0"/>
              <a:t>VICE PRESIDENT</a:t>
            </a:r>
          </a:p>
        </p:txBody>
      </p:sp>
    </p:spTree>
    <p:extLst>
      <p:ext uri="{BB962C8B-B14F-4D97-AF65-F5344CB8AC3E}">
        <p14:creationId xmlns:p14="http://schemas.microsoft.com/office/powerpoint/2010/main" val="1153709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51509-A443-D77D-D676-B38B226A8C55}"/>
              </a:ext>
            </a:extLst>
          </p:cNvPr>
          <p:cNvSpPr>
            <a:spLocks noGrp="1"/>
          </p:cNvSpPr>
          <p:nvPr>
            <p:ph type="title"/>
          </p:nvPr>
        </p:nvSpPr>
        <p:spPr>
          <a:xfrm>
            <a:off x="1293810" y="982131"/>
            <a:ext cx="3887790" cy="821266"/>
          </a:xfrm>
          <a:ln w="38100">
            <a:solidFill>
              <a:schemeClr val="tx1">
                <a:lumMod val="95000"/>
                <a:lumOff val="5000"/>
              </a:schemeClr>
            </a:solidFill>
          </a:ln>
          <a:scene3d>
            <a:camera prst="isometricOffAxis1Right"/>
            <a:lightRig rig="threePt" dir="t"/>
          </a:scene3d>
        </p:spPr>
        <p:txBody>
          <a:bodyPr>
            <a:normAutofit fontScale="90000"/>
          </a:bodyPr>
          <a:lstStyle/>
          <a:p>
            <a:r>
              <a:rPr lang="en-US" b="1" i="1" u="sng" dirty="0">
                <a:solidFill>
                  <a:srgbClr val="7030A0"/>
                </a:solidFill>
              </a:rPr>
              <a:t>OFFICER DUTIES</a:t>
            </a:r>
            <a:br>
              <a:rPr lang="en-US" b="1" i="1" u="sng" dirty="0">
                <a:solidFill>
                  <a:srgbClr val="7030A0"/>
                </a:solidFill>
              </a:rPr>
            </a:br>
            <a:endParaRPr lang="en-US" b="1" i="1" u="sng" dirty="0">
              <a:solidFill>
                <a:srgbClr val="7030A0"/>
              </a:solidFill>
            </a:endParaRPr>
          </a:p>
        </p:txBody>
      </p:sp>
      <p:sp>
        <p:nvSpPr>
          <p:cNvPr id="14" name="Content Placeholder 13">
            <a:extLst>
              <a:ext uri="{FF2B5EF4-FFF2-40B4-BE49-F238E27FC236}">
                <a16:creationId xmlns:a16="http://schemas.microsoft.com/office/drawing/2014/main" id="{F3AF29C4-E46C-34B9-1213-2CDCA2FF19CB}"/>
              </a:ext>
            </a:extLst>
          </p:cNvPr>
          <p:cNvSpPr>
            <a:spLocks noGrp="1"/>
          </p:cNvSpPr>
          <p:nvPr>
            <p:ph idx="1"/>
          </p:nvPr>
        </p:nvSpPr>
        <p:spPr>
          <a:xfrm>
            <a:off x="5181600" y="737937"/>
            <a:ext cx="6240379" cy="5438274"/>
          </a:xfrm>
        </p:spPr>
        <p:txBody>
          <a:bodyPr>
            <a:normAutofit fontScale="70000" lnSpcReduction="20000"/>
          </a:bodyPr>
          <a:lstStyle/>
          <a:p>
            <a:pPr algn="l">
              <a:buFont typeface="+mj-lt"/>
              <a:buAutoNum type="arabicPeriod"/>
            </a:pPr>
            <a:r>
              <a:rPr lang="en-US" b="0" i="0" dirty="0">
                <a:solidFill>
                  <a:srgbClr val="666666"/>
                </a:solidFill>
                <a:effectLst/>
                <a:latin typeface="Verdana" panose="020B0604030504040204" pitchFamily="34" charset="0"/>
              </a:rPr>
              <a:t>Get league information from the local association</a:t>
            </a:r>
          </a:p>
          <a:p>
            <a:pPr algn="l">
              <a:buFont typeface="+mj-lt"/>
              <a:buAutoNum type="arabicPeriod"/>
            </a:pPr>
            <a:r>
              <a:rPr lang="en-US" b="0" i="0" dirty="0">
                <a:solidFill>
                  <a:srgbClr val="666666"/>
                </a:solidFill>
                <a:effectLst/>
                <a:latin typeface="Verdana" panose="020B0604030504040204" pitchFamily="34" charset="0"/>
              </a:rPr>
              <a:t>Ensure every bowler:</a:t>
            </a:r>
          </a:p>
          <a:p>
            <a:pPr marL="457200" marR="0" lvl="1" indent="0" algn="l">
              <a:spcBef>
                <a:spcPts val="0"/>
              </a:spcBef>
              <a:spcAft>
                <a:spcPts val="0"/>
              </a:spcAft>
              <a:buNone/>
            </a:pPr>
            <a:r>
              <a:rPr lang="en-US" b="0" i="0" dirty="0">
                <a:solidFill>
                  <a:srgbClr val="666666"/>
                </a:solidFill>
                <a:effectLst/>
                <a:latin typeface="Verdana" panose="020B0604030504040204" pitchFamily="34" charset="0"/>
              </a:rPr>
              <a:t>a. Completes a membership application</a:t>
            </a:r>
          </a:p>
          <a:p>
            <a:pPr marL="457200" marR="0" lvl="1" indent="0" algn="l">
              <a:spcBef>
                <a:spcPts val="0"/>
              </a:spcBef>
              <a:spcAft>
                <a:spcPts val="0"/>
              </a:spcAft>
              <a:buNone/>
            </a:pPr>
            <a:r>
              <a:rPr lang="en-US" b="0" i="0" dirty="0">
                <a:solidFill>
                  <a:srgbClr val="666666"/>
                </a:solidFill>
                <a:effectLst/>
                <a:latin typeface="Verdana" panose="020B0604030504040204" pitchFamily="34" charset="0"/>
              </a:rPr>
              <a:t>b. Pays fees or shows receipt for membership fees 	already paid</a:t>
            </a:r>
          </a:p>
          <a:p>
            <a:pPr algn="l">
              <a:buFont typeface="+mj-lt"/>
              <a:buAutoNum type="arabicPeriod"/>
            </a:pPr>
            <a:r>
              <a:rPr lang="en-US" b="1" i="0" dirty="0">
                <a:solidFill>
                  <a:srgbClr val="3574E3"/>
                </a:solidFill>
                <a:effectLst/>
                <a:latin typeface="Verdana" panose="020B0604030504040204" pitchFamily="34" charset="0"/>
                <a:hlinkClick r:id="rId2"/>
              </a:rPr>
              <a:t>Certify the league as soon as possible, but no later than 30 days after the first week</a:t>
            </a:r>
            <a:endParaRPr lang="en-US" b="0" i="0" dirty="0">
              <a:solidFill>
                <a:srgbClr val="666666"/>
              </a:solidFill>
              <a:effectLst/>
              <a:latin typeface="Verdana" panose="020B0604030504040204" pitchFamily="34" charset="0"/>
            </a:endParaRPr>
          </a:p>
          <a:p>
            <a:pPr algn="l">
              <a:buFont typeface="+mj-lt"/>
              <a:buAutoNum type="arabicPeriod"/>
            </a:pPr>
            <a:r>
              <a:rPr lang="en-US" b="0" i="0" dirty="0">
                <a:solidFill>
                  <a:srgbClr val="666666"/>
                </a:solidFill>
                <a:effectLst/>
                <a:latin typeface="Verdana" panose="020B0604030504040204" pitchFamily="34" charset="0"/>
              </a:rPr>
              <a:t>Update the league rules and pass out to the team captains</a:t>
            </a:r>
          </a:p>
          <a:p>
            <a:pPr algn="l">
              <a:buFont typeface="+mj-lt"/>
              <a:buAutoNum type="arabicPeriod"/>
            </a:pPr>
            <a:r>
              <a:rPr lang="en-US" b="1" i="0" dirty="0">
                <a:solidFill>
                  <a:srgbClr val="3574E3"/>
                </a:solidFill>
                <a:effectLst/>
                <a:latin typeface="Verdana" panose="020B0604030504040204" pitchFamily="34" charset="0"/>
                <a:hlinkClick r:id="rId3"/>
              </a:rPr>
              <a:t>Post and/or pass out a league schedule</a:t>
            </a:r>
            <a:endParaRPr lang="en-US" b="0" i="0" dirty="0">
              <a:solidFill>
                <a:srgbClr val="666666"/>
              </a:solidFill>
              <a:effectLst/>
              <a:latin typeface="Verdana" panose="020B0604030504040204" pitchFamily="34" charset="0"/>
            </a:endParaRPr>
          </a:p>
          <a:p>
            <a:pPr algn="l">
              <a:buFont typeface="+mj-lt"/>
              <a:buAutoNum type="arabicPeriod"/>
            </a:pPr>
            <a:r>
              <a:rPr lang="en-US" b="0" i="0" dirty="0">
                <a:solidFill>
                  <a:srgbClr val="666666"/>
                </a:solidFill>
                <a:effectLst/>
                <a:latin typeface="Verdana" panose="020B0604030504040204" pitchFamily="34" charset="0"/>
              </a:rPr>
              <a:t>Update standings and pass out weekly recap sheets</a:t>
            </a:r>
          </a:p>
          <a:p>
            <a:pPr algn="l">
              <a:buFont typeface="+mj-lt"/>
              <a:buAutoNum type="arabicPeriod"/>
            </a:pPr>
            <a:r>
              <a:rPr lang="en-US" b="0" i="0" dirty="0">
                <a:solidFill>
                  <a:srgbClr val="666666"/>
                </a:solidFill>
                <a:effectLst/>
                <a:latin typeface="Verdana" panose="020B0604030504040204" pitchFamily="34" charset="0"/>
              </a:rPr>
              <a:t>Send in final averages as requested by the local association</a:t>
            </a:r>
          </a:p>
          <a:p>
            <a:pPr algn="l">
              <a:buFont typeface="+mj-lt"/>
              <a:buAutoNum type="arabicPeriod"/>
            </a:pPr>
            <a:r>
              <a:rPr lang="en-US" dirty="0">
                <a:solidFill>
                  <a:srgbClr val="666666"/>
                </a:solidFill>
                <a:latin typeface="Verdana" panose="020B0604030504040204" pitchFamily="34" charset="0"/>
              </a:rPr>
              <a:t>Give all team </a:t>
            </a:r>
            <a:r>
              <a:rPr lang="en-US" dirty="0" err="1">
                <a:solidFill>
                  <a:srgbClr val="666666"/>
                </a:solidFill>
                <a:latin typeface="Verdana" panose="020B0604030504040204" pitchFamily="34" charset="0"/>
              </a:rPr>
              <a:t>captiams</a:t>
            </a:r>
            <a:r>
              <a:rPr lang="en-US" dirty="0">
                <a:solidFill>
                  <a:srgbClr val="666666"/>
                </a:solidFill>
                <a:latin typeface="Verdana" panose="020B0604030504040204" pitchFamily="34" charset="0"/>
              </a:rPr>
              <a:t> a financial statement and prize fund at end of season.</a:t>
            </a:r>
            <a:endParaRPr lang="en-US" b="0" i="0" dirty="0">
              <a:solidFill>
                <a:srgbClr val="666666"/>
              </a:solidFill>
              <a:effectLst/>
              <a:latin typeface="Verdana" panose="020B0604030504040204" pitchFamily="34" charset="0"/>
            </a:endParaRPr>
          </a:p>
          <a:p>
            <a:pPr marL="0" indent="0" algn="l">
              <a:buNone/>
            </a:pPr>
            <a:endParaRPr lang="en-US" b="0" i="0" dirty="0">
              <a:solidFill>
                <a:srgbClr val="666666"/>
              </a:solidFill>
              <a:effectLst/>
              <a:latin typeface="Verdana" panose="020B0604030504040204" pitchFamily="34" charset="0"/>
            </a:endParaRPr>
          </a:p>
          <a:p>
            <a:pPr marL="0" indent="0">
              <a:buNone/>
            </a:pPr>
            <a:r>
              <a:rPr lang="en-US" b="0" i="0" dirty="0">
                <a:solidFill>
                  <a:srgbClr val="666666"/>
                </a:solidFill>
                <a:effectLst/>
                <a:latin typeface="Verdana" panose="020B0604030504040204" pitchFamily="34" charset="0"/>
              </a:rPr>
              <a:t>***As the League Secretary, you have an integral role in the organization of the league for the upcoming season. Actions you should take to help ensure that the status of the league is up to date.</a:t>
            </a:r>
          </a:p>
          <a:p>
            <a:pPr marL="0" indent="0">
              <a:buNone/>
            </a:pPr>
            <a:endParaRPr lang="en-US" u="sng" dirty="0"/>
          </a:p>
        </p:txBody>
      </p:sp>
      <p:sp>
        <p:nvSpPr>
          <p:cNvPr id="4" name="Text Placeholder 3">
            <a:extLst>
              <a:ext uri="{FF2B5EF4-FFF2-40B4-BE49-F238E27FC236}">
                <a16:creationId xmlns:a16="http://schemas.microsoft.com/office/drawing/2014/main" id="{99EAAF16-ACCE-B7EC-8694-3C83F4D974FF}"/>
              </a:ext>
            </a:extLst>
          </p:cNvPr>
          <p:cNvSpPr>
            <a:spLocks noGrp="1"/>
          </p:cNvSpPr>
          <p:nvPr>
            <p:ph type="body" sz="half" idx="2"/>
          </p:nvPr>
        </p:nvSpPr>
        <p:spPr/>
        <p:txBody>
          <a:bodyPr/>
          <a:lstStyle/>
          <a:p>
            <a:r>
              <a:rPr lang="en-US" b="1" dirty="0"/>
              <a:t>ALL INFORMATION CAN BE FOUND AT</a:t>
            </a:r>
          </a:p>
          <a:p>
            <a:r>
              <a:rPr lang="en-US" b="1" dirty="0"/>
              <a:t>Rules Extra - July2023_Edition 2</a:t>
            </a:r>
          </a:p>
          <a:p>
            <a:endParaRPr lang="en-US" b="1" dirty="0"/>
          </a:p>
        </p:txBody>
      </p:sp>
      <p:sp>
        <p:nvSpPr>
          <p:cNvPr id="19" name="TextBox 18">
            <a:extLst>
              <a:ext uri="{FF2B5EF4-FFF2-40B4-BE49-F238E27FC236}">
                <a16:creationId xmlns:a16="http://schemas.microsoft.com/office/drawing/2014/main" id="{F055663C-21A7-3279-8233-E03EA0C82002}"/>
              </a:ext>
            </a:extLst>
          </p:cNvPr>
          <p:cNvSpPr txBox="1"/>
          <p:nvPr/>
        </p:nvSpPr>
        <p:spPr>
          <a:xfrm>
            <a:off x="2381063" y="2502569"/>
            <a:ext cx="1543949" cy="369332"/>
          </a:xfrm>
          <a:prstGeom prst="rect">
            <a:avLst/>
          </a:prstGeom>
          <a:noFill/>
        </p:spPr>
        <p:txBody>
          <a:bodyPr wrap="none" rtlCol="0">
            <a:spAutoFit/>
          </a:bodyPr>
          <a:lstStyle/>
          <a:p>
            <a:r>
              <a:rPr lang="en-US" b="1" i="1" dirty="0"/>
              <a:t>SECRETARY</a:t>
            </a:r>
          </a:p>
        </p:txBody>
      </p:sp>
    </p:spTree>
    <p:extLst>
      <p:ext uri="{BB962C8B-B14F-4D97-AF65-F5344CB8AC3E}">
        <p14:creationId xmlns:p14="http://schemas.microsoft.com/office/powerpoint/2010/main" val="119042254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937</TotalTime>
  <Words>1651</Words>
  <Application>Microsoft Office PowerPoint</Application>
  <PresentationFormat>Widescreen</PresentationFormat>
  <Paragraphs>133</Paragraphs>
  <Slides>28</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8" baseType="lpstr">
      <vt:lpstr>MS Gothic</vt:lpstr>
      <vt:lpstr>Arial</vt:lpstr>
      <vt:lpstr>Calibri</vt:lpstr>
      <vt:lpstr>Cambria</vt:lpstr>
      <vt:lpstr>Century Gothic</vt:lpstr>
      <vt:lpstr>Garamond</vt:lpstr>
      <vt:lpstr>Symbol</vt:lpstr>
      <vt:lpstr>Verdana</vt:lpstr>
      <vt:lpstr>Organic</vt:lpstr>
      <vt:lpstr>Acrobat Document</vt:lpstr>
      <vt:lpstr>PowerPoint Presentation</vt:lpstr>
      <vt:lpstr>PowerPoint Presentation</vt:lpstr>
      <vt:lpstr>PowerPoint Presentation</vt:lpstr>
      <vt:lpstr>PowerPoint Presentation</vt:lpstr>
      <vt:lpstr>PowerPoint Presentation</vt:lpstr>
      <vt:lpstr>Why Do You Certify?</vt:lpstr>
      <vt:lpstr>OFFICER DUTIES </vt:lpstr>
      <vt:lpstr>OFFICER DUTIES </vt:lpstr>
      <vt:lpstr>OFFICER DUTIES </vt:lpstr>
      <vt:lpstr>PowerPoint Presentation</vt:lpstr>
      <vt:lpstr>PowerPoint Presentation</vt:lpstr>
      <vt:lpstr>Sample Adult League Rules</vt:lpstr>
      <vt:lpstr>PowerPoint Presentation</vt:lpstr>
      <vt:lpstr>PowerPoint Presentation</vt:lpstr>
      <vt:lpstr>League Application</vt:lpstr>
      <vt:lpstr>PowerPoint Presentation</vt:lpstr>
      <vt:lpstr>PowerPoint Presentation</vt:lpstr>
      <vt:lpstr>PowerPoint Presentation</vt:lpstr>
      <vt:lpstr>HOT TOPICS</vt:lpstr>
      <vt:lpstr>HOT TOPICS</vt:lpstr>
      <vt:lpstr>INCLUDED IN YOUR PACKET</vt:lpstr>
      <vt:lpstr>CDE Software  Awards Setup</vt:lpstr>
      <vt:lpstr>PowerPoint Presentation</vt:lpstr>
      <vt:lpstr>PowerPoint Presentation</vt:lpstr>
      <vt:lpstr>PowerPoint Presentation</vt:lpstr>
      <vt:lpstr>Other Set Up Options </vt:lpstr>
      <vt:lpstr>PowerPoint Presentation</vt:lpstr>
      <vt:lpstr>ANY QUESTION OR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Becky Huffman</dc:creator>
  <cp:lastModifiedBy>Becky Huffman</cp:lastModifiedBy>
  <cp:revision>37</cp:revision>
  <dcterms:created xsi:type="dcterms:W3CDTF">2022-07-10T21:36:41Z</dcterms:created>
  <dcterms:modified xsi:type="dcterms:W3CDTF">2023-08-15T01:33:36Z</dcterms:modified>
</cp:coreProperties>
</file>